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5" r:id="rId2"/>
    <p:sldId id="330" r:id="rId3"/>
    <p:sldId id="310" r:id="rId4"/>
    <p:sldId id="332" r:id="rId5"/>
    <p:sldId id="311" r:id="rId6"/>
    <p:sldId id="312" r:id="rId7"/>
    <p:sldId id="313" r:id="rId8"/>
    <p:sldId id="314" r:id="rId9"/>
    <p:sldId id="333" r:id="rId10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0066"/>
    <a:srgbClr val="FF6600"/>
    <a:srgbClr val="FF7D7D"/>
    <a:srgbClr val="FFABCD"/>
    <a:srgbClr val="0000FF"/>
    <a:srgbClr val="C7A1E3"/>
    <a:srgbClr val="EFC1FF"/>
    <a:srgbClr val="9900CC"/>
    <a:srgbClr val="E1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299" autoAdjust="0"/>
  </p:normalViewPr>
  <p:slideViewPr>
    <p:cSldViewPr snapToGrid="0">
      <p:cViewPr varScale="1">
        <p:scale>
          <a:sx n="55" d="100"/>
          <a:sy n="55" d="100"/>
        </p:scale>
        <p:origin x="600" y="48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8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88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88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94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739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16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35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0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Punctuating Direct Speech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i="1" dirty="0">
                <a:latin typeface="+mn-lt"/>
              </a:rPr>
              <a:t>The King of the Birds</a:t>
            </a:r>
            <a:endParaRPr lang="en-GB" sz="4800" i="1" dirty="0">
              <a:latin typeface="+mn-lt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3834324" y="2999620"/>
            <a:ext cx="2104910" cy="1132620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+mj-lt"/>
              </a:rPr>
              <a:t>How do we choose a King?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04B3097-D562-4E9E-ADD5-D0F4211E6D19}"/>
              </a:ext>
            </a:extLst>
          </p:cNvPr>
          <p:cNvSpPr/>
          <p:nvPr/>
        </p:nvSpPr>
        <p:spPr>
          <a:xfrm>
            <a:off x="6485284" y="4071863"/>
            <a:ext cx="2297198" cy="1146682"/>
          </a:xfrm>
          <a:prstGeom prst="wedgeRoundRectCallout">
            <a:avLst>
              <a:gd name="adj1" fmla="val 57727"/>
              <a:gd name="adj2" fmla="val -955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+mj-lt"/>
              </a:rPr>
              <a:t>I think there should be a competition.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86B29B1-D903-D44E-8ED8-293EE86A1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68188" y="1778072"/>
            <a:ext cx="15636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D7CB9A-8F7C-0149-BE05-A85F541BF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660" y="21339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 descr="SCAN325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6" y="1786955"/>
            <a:ext cx="2371364" cy="2309383"/>
          </a:xfrm>
          <a:prstGeom prst="rect">
            <a:avLst/>
          </a:prstGeom>
        </p:spPr>
      </p:pic>
      <p:pic>
        <p:nvPicPr>
          <p:cNvPr id="7" name="Picture 6" descr="SCAN325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6" y="2732123"/>
            <a:ext cx="1722201" cy="19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69AB8F-47E0-2744-BB9B-9C82102A1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7" y="4699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 Speech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3774" y="1149474"/>
            <a:ext cx="7964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Speech bubbles can show us what a character is saying.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34094" y="3925372"/>
            <a:ext cx="106354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dirty="0"/>
              <a:t>Bubbles take up too much room when we are writing, so we use </a:t>
            </a:r>
            <a:r>
              <a:rPr lang="en-GB" sz="2100" b="1" dirty="0"/>
              <a:t>speech marks</a:t>
            </a:r>
            <a:r>
              <a:rPr lang="en-GB" sz="2100" dirty="0"/>
              <a:t>.</a:t>
            </a:r>
          </a:p>
          <a:p>
            <a:pPr algn="ctr"/>
            <a:r>
              <a:rPr lang="en-GB" sz="2100" b="1" dirty="0"/>
              <a:t>Speech marks </a:t>
            </a:r>
            <a:r>
              <a:rPr lang="en-GB" sz="2100" dirty="0"/>
              <a:t>work in pairs to hug the </a:t>
            </a:r>
            <a:r>
              <a:rPr lang="en-GB" sz="2100" dirty="0">
                <a:solidFill>
                  <a:srgbClr val="00B050"/>
                </a:solidFill>
              </a:rPr>
              <a:t>direct speech</a:t>
            </a:r>
            <a:r>
              <a:rPr lang="en-GB" sz="2100" dirty="0"/>
              <a:t>. 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6465837" y="2857199"/>
            <a:ext cx="1948411" cy="3174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peech Bubble: Rectangle with Corners Rounded 16"/>
          <p:cNvSpPr/>
          <p:nvPr/>
        </p:nvSpPr>
        <p:spPr>
          <a:xfrm>
            <a:off x="2650373" y="1616194"/>
            <a:ext cx="2104910" cy="1327587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+mj-lt"/>
              </a:rPr>
              <a:t>Let’s decide what competition we should have.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55283" y="2329569"/>
            <a:ext cx="5813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words </a:t>
            </a:r>
            <a:r>
              <a:rPr lang="en-GB" sz="2400" i="1" dirty="0"/>
              <a:t>said</a:t>
            </a:r>
            <a:r>
              <a:rPr lang="en-GB" sz="2400" dirty="0"/>
              <a:t> are called 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direct speech</a:t>
            </a:r>
            <a:r>
              <a:rPr lang="en-GB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851529" y="3163203"/>
            <a:ext cx="10903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Let’s decide what competition we should have ,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10000205" y="5506381"/>
            <a:ext cx="1869292" cy="919401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Speech marks </a:t>
            </a:r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are also called </a:t>
            </a:r>
            <a:r>
              <a:rPr lang="en-GB" sz="1600" i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inverted commas</a:t>
            </a:r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7072009" y="3176519"/>
            <a:ext cx="4391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said the Jay 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.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234094" y="5231702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We report who is speaking using a </a:t>
            </a:r>
            <a:r>
              <a:rPr lang="en-GB" sz="2400" dirty="0">
                <a:solidFill>
                  <a:srgbClr val="7030A0"/>
                </a:solidFill>
              </a:rPr>
              <a:t>reporting clause</a:t>
            </a:r>
            <a:r>
              <a:rPr lang="en-GB" sz="2400" dirty="0"/>
              <a:t>.</a:t>
            </a:r>
          </a:p>
        </p:txBody>
      </p:sp>
      <p:pic>
        <p:nvPicPr>
          <p:cNvPr id="6" name="Picture 5" descr="SCAN3252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1" y="591642"/>
            <a:ext cx="1688623" cy="14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uiExpand="1" build="allAtOnce"/>
      <p:bldP spid="17" grpId="0" animBg="1"/>
      <p:bldP spid="22" grpId="0"/>
      <p:bldP spid="2" grpId="0"/>
      <p:bldP spid="24" grpId="0" animBg="1"/>
      <p:bldP spid="15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D9BCBA-EE5D-4FEB-A463-23A748745B62}"/>
              </a:ext>
            </a:extLst>
          </p:cNvPr>
          <p:cNvSpPr txBox="1"/>
          <p:nvPr/>
        </p:nvSpPr>
        <p:spPr>
          <a:xfrm>
            <a:off x="1269400" y="437857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 Speech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8298" y="5265405"/>
            <a:ext cx="10635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Write this conversation as punctuated speech.</a:t>
            </a:r>
          </a:p>
          <a:p>
            <a:pPr algn="ctr"/>
            <a:r>
              <a:rPr lang="en-GB" sz="2400" dirty="0"/>
              <a:t>Remember to hug the </a:t>
            </a:r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with </a:t>
            </a:r>
            <a:r>
              <a:rPr lang="en-GB" sz="2400" b="1" dirty="0"/>
              <a:t>speech marks</a:t>
            </a:r>
          </a:p>
          <a:p>
            <a:pPr algn="ctr"/>
            <a:r>
              <a:rPr lang="en-GB" sz="2400" dirty="0"/>
              <a:t>and add </a:t>
            </a:r>
            <a:r>
              <a:rPr lang="en-GB" sz="2400" dirty="0">
                <a:solidFill>
                  <a:srgbClr val="7030A0"/>
                </a:solidFill>
              </a:rPr>
              <a:t>reporting clauses</a:t>
            </a:r>
            <a:r>
              <a:rPr lang="en-GB" sz="2400" dirty="0"/>
              <a:t>.</a:t>
            </a:r>
          </a:p>
        </p:txBody>
      </p:sp>
      <p:sp>
        <p:nvSpPr>
          <p:cNvPr id="27" name="Speech Bubble: Rectangle with Corners Rounded 26"/>
          <p:cNvSpPr/>
          <p:nvPr/>
        </p:nvSpPr>
        <p:spPr>
          <a:xfrm>
            <a:off x="2079239" y="3293727"/>
            <a:ext cx="2136163" cy="1257252"/>
          </a:xfrm>
          <a:prstGeom prst="wedgeRoundRectCallout">
            <a:avLst>
              <a:gd name="adj1" fmla="val 75706"/>
              <a:gd name="adj2" fmla="val -164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+mj-lt"/>
              </a:rPr>
              <a:t>It should be about colour!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4943" y="1732061"/>
            <a:ext cx="1751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Guinea fowl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09286" y="4121733"/>
            <a:ext cx="1593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Calibri Light"/>
              </a:rPr>
              <a:t>Zebrafinch</a:t>
            </a:r>
            <a:endParaRPr lang="en-GB" b="1" dirty="0"/>
          </a:p>
        </p:txBody>
      </p:sp>
      <p:sp>
        <p:nvSpPr>
          <p:cNvPr id="32" name="Rounded Rectangular Callout 2"/>
          <p:cNvSpPr/>
          <p:nvPr/>
        </p:nvSpPr>
        <p:spPr>
          <a:xfrm>
            <a:off x="10456270" y="3886288"/>
            <a:ext cx="1386685" cy="466278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2079239" y="2028497"/>
            <a:ext cx="2354097" cy="937539"/>
          </a:xfrm>
          <a:prstGeom prst="wedgeRoundRectCallout">
            <a:avLst>
              <a:gd name="adj1" fmla="val -55081"/>
              <a:gd name="adj2" fmla="val -7087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+mj-lt"/>
              </a:rPr>
              <a:t>It should be about spots.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5B8145B-D582-024C-9805-18D353A9C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3481C0D-AEEE-5E4D-9F92-AB38EBC48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0" y="29327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24182" y="2251906"/>
            <a:ext cx="6667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It should be about spots,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said the guinea fowl</a:t>
            </a:r>
            <a:endParaRPr lang="en-GB" sz="2400" i="1" dirty="0">
              <a:uFill>
                <a:solidFill>
                  <a:srgbClr val="00B050"/>
                </a:solidFill>
              </a:uFill>
              <a:latin typeface="+mj-lt"/>
            </a:endParaRPr>
          </a:p>
          <a:p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It should be about colour!,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replied the zebra finch.</a:t>
            </a:r>
            <a:endParaRPr lang="en-GB" sz="2000" i="1" dirty="0">
              <a:latin typeface="+mj-lt"/>
            </a:endParaRPr>
          </a:p>
        </p:txBody>
      </p:sp>
      <p:pic>
        <p:nvPicPr>
          <p:cNvPr id="5" name="Picture 4" descr="SCAN32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9" y="366252"/>
            <a:ext cx="1978777" cy="1352402"/>
          </a:xfrm>
          <a:prstGeom prst="rect">
            <a:avLst/>
          </a:prstGeom>
        </p:spPr>
      </p:pic>
      <p:pic>
        <p:nvPicPr>
          <p:cNvPr id="7" name="Picture 6" descr="SCAN325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48" y="3440999"/>
            <a:ext cx="1324133" cy="15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7" grpId="0" animBg="1"/>
      <p:bldP spid="32" grpId="0" animBg="1"/>
      <p:bldP spid="17" grpId="0" animBg="1"/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D9BCBA-EE5D-4FEB-A463-23A748745B62}"/>
              </a:ext>
            </a:extLst>
          </p:cNvPr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 Speech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4674" y="470328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You can also add </a:t>
            </a:r>
            <a:r>
              <a:rPr lang="en-GB" sz="2400" dirty="0">
                <a:solidFill>
                  <a:srgbClr val="7030A0"/>
                </a:solidFill>
              </a:rPr>
              <a:t>actions and descriptions</a:t>
            </a:r>
            <a:r>
              <a:rPr lang="en-GB" sz="2400" dirty="0"/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58230" y="2353506"/>
            <a:ext cx="6106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A race is a good idea,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said the Parrot, peering at them from his branch.</a:t>
            </a:r>
            <a:endParaRPr lang="en-GB" sz="2400" i="1" dirty="0">
              <a:uFill>
                <a:solidFill>
                  <a:srgbClr val="00B050"/>
                </a:solidFill>
              </a:uFill>
              <a:latin typeface="+mj-lt"/>
            </a:endParaRPr>
          </a:p>
          <a:p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Okay! Okay!,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tweeted a smaller bird, who </a:t>
            </a:r>
            <a:r>
              <a:rPr lang="en-GB" sz="2400" i="1" dirty="0" smtClean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was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very excited about the competition.</a:t>
            </a:r>
            <a:endParaRPr lang="en-GB" sz="2000" i="1" dirty="0">
              <a:latin typeface="+mj-lt"/>
            </a:endParaRPr>
          </a:p>
        </p:txBody>
      </p:sp>
      <p:sp>
        <p:nvSpPr>
          <p:cNvPr id="32" name="Rounded Rectangular Callout 2"/>
          <p:cNvSpPr/>
          <p:nvPr/>
        </p:nvSpPr>
        <p:spPr>
          <a:xfrm>
            <a:off x="10456270" y="3886288"/>
            <a:ext cx="1386685" cy="466278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B15FD8E-5343-BD41-A8B8-DBC840FBE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134" y="9223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SCAN325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94" y="827022"/>
            <a:ext cx="2043155" cy="1860797"/>
          </a:xfrm>
          <a:prstGeom prst="rect">
            <a:avLst/>
          </a:prstGeom>
        </p:spPr>
      </p:pic>
      <p:pic>
        <p:nvPicPr>
          <p:cNvPr id="4" name="Picture 3" descr="SCAN325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52" y="4031728"/>
            <a:ext cx="1731433" cy="191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8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1" grpId="0" build="p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9540" y="364953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Punctuating Speech </a:t>
            </a:r>
            <a:r>
              <a:rPr lang="en-GB" sz="3600" dirty="0"/>
              <a:t>– </a:t>
            </a:r>
            <a:r>
              <a:rPr lang="en-GB" sz="3600" u="sng" dirty="0"/>
              <a:t>capital letters</a:t>
            </a:r>
            <a:r>
              <a:rPr lang="en-GB" sz="3600" dirty="0"/>
              <a:t> open </a:t>
            </a:r>
            <a:r>
              <a:rPr lang="en-GB" sz="3600" dirty="0">
                <a:solidFill>
                  <a:srgbClr val="00B050"/>
                </a:solidFill>
              </a:rPr>
              <a:t>direct speech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begins with a </a:t>
            </a:r>
            <a:r>
              <a:rPr lang="en-GB" sz="2400" u="sng" dirty="0"/>
              <a:t>capital letter</a:t>
            </a:r>
            <a:r>
              <a:rPr lang="en-GB" sz="2400" dirty="0"/>
              <a:t>, even if it is in the middle of a sentence.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3694" y="2320131"/>
            <a:ext cx="944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The humming bird said,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u="sng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R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eady, steady, go!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3694" y="2973314"/>
            <a:ext cx="7409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The kiwi said,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u="sng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T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hey’re off.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2599BC-82D8-B146-BC99-45A95F944866}"/>
              </a:ext>
            </a:extLst>
          </p:cNvPr>
          <p:cNvSpPr/>
          <p:nvPr/>
        </p:nvSpPr>
        <p:spPr>
          <a:xfrm>
            <a:off x="759540" y="4935313"/>
            <a:ext cx="10749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It is the beginning of the speaker’s sentence so a </a:t>
            </a:r>
            <a:r>
              <a:rPr lang="en-GB" sz="2400" u="sng" dirty="0"/>
              <a:t>capital letter</a:t>
            </a:r>
            <a:r>
              <a:rPr lang="en-GB" sz="2400" dirty="0"/>
              <a:t> is used.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6A26B6-C80C-5741-B67A-E0A7AF60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3087" y="27983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SCAN325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34" y="2318613"/>
            <a:ext cx="1969147" cy="21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– </a:t>
            </a:r>
            <a:r>
              <a:rPr lang="en-GB" sz="3600" dirty="0"/>
              <a:t>commas separate clauses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and </a:t>
            </a:r>
            <a:r>
              <a:rPr lang="en-GB" sz="2400" dirty="0">
                <a:solidFill>
                  <a:srgbClr val="7030A0"/>
                </a:solidFill>
              </a:rPr>
              <a:t>reporting clauses </a:t>
            </a:r>
            <a:r>
              <a:rPr lang="en-GB" sz="2400" dirty="0"/>
              <a:t>are usually separated by a comma.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02556" y="2389078"/>
            <a:ext cx="818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I am winning </a:t>
            </a:r>
            <a:r>
              <a:rPr lang="en-GB" sz="2400" b="1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cried the Eagle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8991" y="3315741"/>
            <a:ext cx="6642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The Wren smiled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,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No, I am!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b="1" i="1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63000" y="4137478"/>
            <a:ext cx="58624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comma is placed at the end of the first clause.</a:t>
            </a:r>
          </a:p>
          <a:p>
            <a:pPr algn="ctr"/>
            <a:r>
              <a:rPr lang="en-GB" sz="2400" dirty="0"/>
              <a:t>The speech marks follow the comma.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4046157" y="2820734"/>
            <a:ext cx="4193826" cy="9451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4769739" y="3706827"/>
            <a:ext cx="336103" cy="2878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67DE4427-1DAB-B243-9F9D-7EAAC195D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839" y="31722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SCAN325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99" y="2008480"/>
            <a:ext cx="1807279" cy="1624506"/>
          </a:xfrm>
          <a:prstGeom prst="rect">
            <a:avLst/>
          </a:prstGeom>
        </p:spPr>
      </p:pic>
      <p:pic>
        <p:nvPicPr>
          <p:cNvPr id="8" name="Picture 7" descr="SCAN325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28" y="4162036"/>
            <a:ext cx="1994423" cy="19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</a:t>
            </a:r>
            <a:r>
              <a:rPr lang="en-GB" sz="3600" dirty="0"/>
              <a:t> – exclamations and questions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If the speech ends in a </a:t>
            </a:r>
            <a:r>
              <a:rPr lang="en-GB" sz="2400" dirty="0">
                <a:solidFill>
                  <a:srgbClr val="00B050"/>
                </a:solidFill>
              </a:rPr>
              <a:t>!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00B050"/>
                </a:solidFill>
              </a:rPr>
              <a:t>? </a:t>
            </a:r>
            <a:r>
              <a:rPr lang="en-GB" sz="2400" dirty="0"/>
              <a:t>we do not need a comma after the speech.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85028" y="2701641"/>
            <a:ext cx="821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Did the Wren cheat?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asked all the birds.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7858" y="3341869"/>
            <a:ext cx="691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No, he’s the winner!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boomed Parrot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  <a:r>
              <a:rPr lang="en-GB" sz="2400" b="1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endParaRPr lang="en-GB" sz="2400" b="1" i="1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4679432" y="3076792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4869638" y="3730063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74868" y="4793270"/>
            <a:ext cx="10461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dirty="0">
                <a:solidFill>
                  <a:prstClr val="black"/>
                </a:solidFill>
              </a:rPr>
              <a:t>The punctuation is placed inside the speech marks.</a:t>
            </a:r>
          </a:p>
          <a:p>
            <a:pPr lvl="0" algn="ctr"/>
            <a:r>
              <a:rPr lang="en-GB" sz="2400" dirty="0">
                <a:solidFill>
                  <a:prstClr val="black"/>
                </a:solidFill>
              </a:rPr>
              <a:t>The punctuation belongs to the spoken words – they tell you how to say them.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FD2C2A-AE47-7047-A93A-48A251098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667" y="31633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SCAN325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63" y="2303845"/>
            <a:ext cx="2795150" cy="254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36598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</a:t>
            </a:r>
            <a:r>
              <a:rPr lang="en-GB" sz="3200" dirty="0"/>
              <a:t>– a new line shows a change of speaker</a:t>
            </a:r>
            <a:endParaRPr lang="en-GB" sz="3600" dirty="0"/>
          </a:p>
        </p:txBody>
      </p:sp>
      <p:sp>
        <p:nvSpPr>
          <p:cNvPr id="29" name="Rectangle: Rounded Corners 28"/>
          <p:cNvSpPr/>
          <p:nvPr/>
        </p:nvSpPr>
        <p:spPr>
          <a:xfrm>
            <a:off x="6430297" y="5135002"/>
            <a:ext cx="2091254" cy="1191816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1600" dirty="0"/>
              <a:t>We show each </a:t>
            </a:r>
            <a:r>
              <a:rPr lang="en-GB" altLang="en-US" sz="1600" b="1" dirty="0"/>
              <a:t>change of speaker </a:t>
            </a:r>
            <a:r>
              <a:rPr lang="en-GB" altLang="en-US" sz="1600" dirty="0"/>
              <a:t>by starting a new line.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CB18C2B-00EB-49B8-8C07-DF49F9DA2C7E}"/>
              </a:ext>
            </a:extLst>
          </p:cNvPr>
          <p:cNvSpPr/>
          <p:nvPr/>
        </p:nvSpPr>
        <p:spPr>
          <a:xfrm>
            <a:off x="2347625" y="1363261"/>
            <a:ext cx="2136161" cy="825758"/>
          </a:xfrm>
          <a:prstGeom prst="wedgeRoundRectCallout">
            <a:avLst>
              <a:gd name="adj1" fmla="val -65213"/>
              <a:gd name="adj2" fmla="val 521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I am so  pleased I won.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A9281D06-CD1E-499E-B1E5-5832777C6A15}"/>
              </a:ext>
            </a:extLst>
          </p:cNvPr>
          <p:cNvSpPr/>
          <p:nvPr/>
        </p:nvSpPr>
        <p:spPr>
          <a:xfrm>
            <a:off x="2347624" y="4885903"/>
            <a:ext cx="2136163" cy="825758"/>
          </a:xfrm>
          <a:prstGeom prst="wedgeRoundRectCallout">
            <a:avLst>
              <a:gd name="adj1" fmla="val 57316"/>
              <a:gd name="adj2" fmla="val -303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I bet you’ll be brilliant.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6E3C7F-5B38-4F11-B63D-082C192A8846}"/>
              </a:ext>
            </a:extLst>
          </p:cNvPr>
          <p:cNvSpPr/>
          <p:nvPr/>
        </p:nvSpPr>
        <p:spPr>
          <a:xfrm>
            <a:off x="5378825" y="1776099"/>
            <a:ext cx="6547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I am so pleased I won,” said the Wren. </a:t>
            </a:r>
            <a:endParaRPr lang="en-GB" sz="2400" i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6C56D8-B2D6-4D7A-9566-36205F414AEB}"/>
              </a:ext>
            </a:extLst>
          </p:cNvPr>
          <p:cNvSpPr/>
          <p:nvPr/>
        </p:nvSpPr>
        <p:spPr>
          <a:xfrm>
            <a:off x="5755686" y="2570706"/>
            <a:ext cx="617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“”Well done!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 commented the Nightingale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79C7FB-8853-43C7-8DAF-810FA0CF142D}"/>
              </a:ext>
            </a:extLst>
          </p:cNvPr>
          <p:cNvSpPr/>
          <p:nvPr/>
        </p:nvSpPr>
        <p:spPr>
          <a:xfrm>
            <a:off x="8934344" y="5135002"/>
            <a:ext cx="2091254" cy="1191816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1600" dirty="0"/>
              <a:t>This makes it clear when the speaker changes.</a:t>
            </a:r>
          </a:p>
          <a:p>
            <a:pPr algn="ctr"/>
            <a:endParaRPr lang="en-GB" altLang="en-US" sz="1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8B4CE1B-5F9F-2D41-B273-4F36720BC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17423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282B19-A0F8-484B-AF01-2653964E7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787" y="2682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5E8EDE-5F35-4B7A-B3DF-8040C3191AA4}"/>
              </a:ext>
            </a:extLst>
          </p:cNvPr>
          <p:cNvSpPr/>
          <p:nvPr/>
        </p:nvSpPr>
        <p:spPr>
          <a:xfrm>
            <a:off x="6036950" y="3584463"/>
            <a:ext cx="617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I will try to be a good King,” said the Wren.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26E81C-635A-4865-A9DB-6A0525AF121F}"/>
              </a:ext>
            </a:extLst>
          </p:cNvPr>
          <p:cNvSpPr/>
          <p:nvPr/>
        </p:nvSpPr>
        <p:spPr>
          <a:xfrm>
            <a:off x="5755686" y="4283724"/>
            <a:ext cx="6273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The Nightingale chirped, “I bet you’ll be brilliant”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endParaRPr lang="en-GB" sz="2400" i="1" dirty="0">
              <a:latin typeface="+mj-lt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204B681-0177-4B1A-9DEF-FE8CCBEE7D09}"/>
              </a:ext>
            </a:extLst>
          </p:cNvPr>
          <p:cNvSpPr/>
          <p:nvPr/>
        </p:nvSpPr>
        <p:spPr>
          <a:xfrm>
            <a:off x="2328197" y="2568142"/>
            <a:ext cx="2136160" cy="837325"/>
          </a:xfrm>
          <a:prstGeom prst="wedgeRoundRectCallout">
            <a:avLst>
              <a:gd name="adj1" fmla="val 60377"/>
              <a:gd name="adj2" fmla="val -153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Well done!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A3C6E55-20EE-4C11-8B3D-C4AC3F214C41}"/>
              </a:ext>
            </a:extLst>
          </p:cNvPr>
          <p:cNvSpPr/>
          <p:nvPr/>
        </p:nvSpPr>
        <p:spPr>
          <a:xfrm>
            <a:off x="2347624" y="3837626"/>
            <a:ext cx="1905431" cy="825758"/>
          </a:xfrm>
          <a:prstGeom prst="wedgeRoundRectCallout">
            <a:avLst>
              <a:gd name="adj1" fmla="val -62285"/>
              <a:gd name="adj2" fmla="val -345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I will try to be  a good King.</a:t>
            </a:r>
          </a:p>
        </p:txBody>
      </p:sp>
      <p:pic>
        <p:nvPicPr>
          <p:cNvPr id="4" name="Picture 3" descr="SCAN325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98" y="2957134"/>
            <a:ext cx="1010294" cy="1857311"/>
          </a:xfrm>
          <a:prstGeom prst="rect">
            <a:avLst/>
          </a:prstGeom>
        </p:spPr>
      </p:pic>
      <p:pic>
        <p:nvPicPr>
          <p:cNvPr id="6" name="Picture 5" descr="SCAN325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2" y="2333382"/>
            <a:ext cx="1402863" cy="162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animBg="1"/>
      <p:bldP spid="14" grpId="0" animBg="1"/>
      <p:bldP spid="17" grpId="0"/>
      <p:bldP spid="18" grpId="0"/>
      <p:bldP spid="21" grpId="0" animBg="1"/>
      <p:bldP spid="19" grpId="0"/>
      <p:bldP spid="20" grpId="0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10874</TotalTime>
  <Words>522</Words>
  <Application>Microsoft Office PowerPoint</Application>
  <PresentationFormat>Widescreen</PresentationFormat>
  <Paragraphs>68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640</cp:revision>
  <cp:lastPrinted>2018-05-09T10:54:19Z</cp:lastPrinted>
  <dcterms:created xsi:type="dcterms:W3CDTF">2013-08-23T07:43:20Z</dcterms:created>
  <dcterms:modified xsi:type="dcterms:W3CDTF">2020-05-30T18:58:24Z</dcterms:modified>
</cp:coreProperties>
</file>