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06" r:id="rId2"/>
    <p:sldId id="317" r:id="rId3"/>
    <p:sldId id="318" r:id="rId4"/>
    <p:sldId id="323" r:id="rId5"/>
    <p:sldId id="324" r:id="rId6"/>
    <p:sldId id="31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746"/>
    <a:srgbClr val="EA7600"/>
    <a:srgbClr val="9AF67A"/>
    <a:srgbClr val="85F45E"/>
    <a:srgbClr val="E7B8F6"/>
    <a:srgbClr val="F4D2FE"/>
    <a:srgbClr val="F7B635"/>
    <a:srgbClr val="E2AAF4"/>
    <a:srgbClr val="F1C6FE"/>
    <a:srgbClr val="F9B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B811B9-B3FC-4075-9ED2-E96CD3BEA5DF}" v="2" dt="2020-05-27T13:55:02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166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Kerwin" userId="89cc6116eb6c0dac" providerId="LiveId" clId="{A8B811B9-B3FC-4075-9ED2-E96CD3BEA5DF}"/>
    <pc:docChg chg="modSld">
      <pc:chgData name="Jennie Kerwin" userId="89cc6116eb6c0dac" providerId="LiveId" clId="{A8B811B9-B3FC-4075-9ED2-E96CD3BEA5DF}" dt="2020-05-27T13:55:42.940" v="28" actId="14100"/>
      <pc:docMkLst>
        <pc:docMk/>
      </pc:docMkLst>
      <pc:sldChg chg="modSp">
        <pc:chgData name="Jennie Kerwin" userId="89cc6116eb6c0dac" providerId="LiveId" clId="{A8B811B9-B3FC-4075-9ED2-E96CD3BEA5DF}" dt="2020-05-27T13:55:42.940" v="28" actId="14100"/>
        <pc:sldMkLst>
          <pc:docMk/>
          <pc:sldMk cId="579509819" sldId="313"/>
        </pc:sldMkLst>
        <pc:spChg chg="mod">
          <ac:chgData name="Jennie Kerwin" userId="89cc6116eb6c0dac" providerId="LiveId" clId="{A8B811B9-B3FC-4075-9ED2-E96CD3BEA5DF}" dt="2020-05-27T13:55:42.940" v="28" actId="14100"/>
          <ac:spMkLst>
            <pc:docMk/>
            <pc:sldMk cId="579509819" sldId="313"/>
            <ac:spMk id="8" creationId="{0C63D533-E041-4C4F-83BB-C591DF9AF4EF}"/>
          </ac:spMkLst>
        </pc:spChg>
      </pc:sldChg>
      <pc:sldChg chg="modAnim">
        <pc:chgData name="Jennie Kerwin" userId="89cc6116eb6c0dac" providerId="LiveId" clId="{A8B811B9-B3FC-4075-9ED2-E96CD3BEA5DF}" dt="2020-05-27T13:55:02.924" v="1"/>
        <pc:sldMkLst>
          <pc:docMk/>
          <pc:sldMk cId="2877825200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CC001-2C7A-4C2A-8B06-705CA02DC7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73E03-7F6C-40B1-9C82-92C88044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3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9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2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7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4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3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maths/year-6-maths/" TargetMode="External"/><Relationship Id="rId2" Type="http://schemas.openxmlformats.org/officeDocument/2006/relationships/hyperlink" Target="http://www.hamilton-trust.org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5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62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1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id="{0FB96D1F-83BC-4887-89A5-175B6E6C68B9}"/>
              </a:ext>
            </a:extLst>
          </p:cNvPr>
          <p:cNvSpPr/>
          <p:nvPr userDrawn="1"/>
        </p:nvSpPr>
        <p:spPr>
          <a:xfrm>
            <a:off x="-53107" y="6221405"/>
            <a:ext cx="9197108" cy="65706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BC91-F6D0-4DC8-B0B8-6E7E7FAB6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7D638D-B41C-46A9-87E5-34C770A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2" y="6367376"/>
            <a:ext cx="3086100" cy="365125"/>
          </a:xfrm>
        </p:spPr>
        <p:txBody>
          <a:bodyPr/>
          <a:lstStyle>
            <a:lvl1pPr>
              <a:defRPr sz="1200" b="0">
                <a:solidFill>
                  <a:srgbClr val="EA7600"/>
                </a:solidFill>
                <a:latin typeface="+mn-lt"/>
              </a:defRPr>
            </a:lvl1pPr>
          </a:lstStyle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9A2E24-96C9-44BE-881E-97F4ADE1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5487" y="6367375"/>
            <a:ext cx="719921" cy="365125"/>
          </a:xfrm>
        </p:spPr>
        <p:txBody>
          <a:bodyPr/>
          <a:lstStyle>
            <a:lvl1pPr algn="ctr">
              <a:defRPr sz="1200" b="0">
                <a:solidFill>
                  <a:srgbClr val="EA7600"/>
                </a:solidFill>
                <a:latin typeface="+mn-lt"/>
              </a:defRPr>
            </a:lvl1pPr>
          </a:lstStyle>
          <a:p>
            <a:fld id="{BA0EE811-478C-4958-8104-2A70B5A1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D1CB2-11BF-434A-9AE8-BEAF97E774D6}"/>
              </a:ext>
            </a:extLst>
          </p:cNvPr>
          <p:cNvSpPr/>
          <p:nvPr userDrawn="1"/>
        </p:nvSpPr>
        <p:spPr>
          <a:xfrm>
            <a:off x="810410" y="6390463"/>
            <a:ext cx="1681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b="0" dirty="0">
                <a:solidFill>
                  <a:srgbClr val="EA7600"/>
                </a:solidFill>
              </a:rPr>
              <a:t>© </a:t>
            </a:r>
            <a:r>
              <a:rPr lang="en-GB" sz="1200" b="0" dirty="0">
                <a:solidFill>
                  <a:srgbClr val="EA7600"/>
                </a:solidFill>
                <a:hlinkClick r:id="rId3"/>
              </a:rPr>
              <a:t>hamilton-trust.org.uk</a:t>
            </a:r>
            <a:endParaRPr lang="en-GB" sz="1200" b="0" dirty="0">
              <a:solidFill>
                <a:srgbClr val="EA76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EBB7B-6C39-48C7-850C-99BEC78C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" y="6091747"/>
            <a:ext cx="775846" cy="7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4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18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7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46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7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03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4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1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1">
                <a:lumMod val="95000"/>
              </a:schemeClr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5" Type="http://schemas.microsoft.com/office/2007/relationships/media" Target="../media/media4.m4a"/><Relationship Id="rId10" Type="http://schemas.openxmlformats.org/officeDocument/2006/relationships/image" Target="../media/image4.png"/><Relationship Id="rId4" Type="http://schemas.microsoft.com/office/2007/relationships/media" Target="../media/media3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microsoft.com/office/2007/relationships/media" Target="../media/media10.m4a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07/relationships/media" Target="../media/media9.m4a"/><Relationship Id="rId11" Type="http://schemas.openxmlformats.org/officeDocument/2006/relationships/image" Target="../media/image3.png"/><Relationship Id="rId5" Type="http://schemas.microsoft.com/office/2007/relationships/media" Target="../media/media8.m4a"/><Relationship Id="rId10" Type="http://schemas.openxmlformats.org/officeDocument/2006/relationships/image" Target="../media/image2.jpg"/><Relationship Id="rId4" Type="http://schemas.microsoft.com/office/2007/relationships/media" Target="../media/media7.m4a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microsoft.com/office/2007/relationships/media" Target="../media/media12.m4a"/><Relationship Id="rId7" Type="http://schemas.microsoft.com/office/2007/relationships/media" Target="../media/media16.m4a"/><Relationship Id="rId12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11" Type="http://schemas.openxmlformats.org/officeDocument/2006/relationships/image" Target="../media/image5.png"/><Relationship Id="rId5" Type="http://schemas.microsoft.com/office/2007/relationships/media" Target="../media/media14.m4a"/><Relationship Id="rId10" Type="http://schemas.openxmlformats.org/officeDocument/2006/relationships/image" Target="../media/image2.jpg"/><Relationship Id="rId4" Type="http://schemas.microsoft.com/office/2007/relationships/media" Target="../media/media13.m4a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4.m4a"/><Relationship Id="rId3" Type="http://schemas.microsoft.com/office/2007/relationships/media" Target="../media/media20.m4a"/><Relationship Id="rId7" Type="http://schemas.openxmlformats.org/officeDocument/2006/relationships/audio" Target="../media/media23.m4a"/><Relationship Id="rId12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microsoft.com/office/2007/relationships/media" Target="../media/media23.m4a"/><Relationship Id="rId11" Type="http://schemas.openxmlformats.org/officeDocument/2006/relationships/image" Target="../media/image3.png"/><Relationship Id="rId5" Type="http://schemas.microsoft.com/office/2007/relationships/media" Target="../media/media22.m4a"/><Relationship Id="rId10" Type="http://schemas.openxmlformats.org/officeDocument/2006/relationships/notesSlide" Target="../notesSlides/notesSlide6.xml"/><Relationship Id="rId4" Type="http://schemas.microsoft.com/office/2007/relationships/media" Target="../media/media21.m4a"/><Relationship Id="rId9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Find equivalent fractions, decimals and percentages.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D8C26-7223-411F-976B-54FC17DBF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FB09A3-95DA-4852-88BB-32F56E9AFEFE}"/>
              </a:ext>
            </a:extLst>
          </p:cNvPr>
          <p:cNvGrpSpPr/>
          <p:nvPr/>
        </p:nvGrpSpPr>
        <p:grpSpPr>
          <a:xfrm>
            <a:off x="1352893" y="473690"/>
            <a:ext cx="2468466" cy="637440"/>
            <a:chOff x="1081585" y="1074204"/>
            <a:chExt cx="3291287" cy="72176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B14A0F6-A3C5-42E2-942E-0CBBB77776CC}"/>
                </a:ext>
              </a:extLst>
            </p:cNvPr>
            <p:cNvSpPr/>
            <p:nvPr/>
          </p:nvSpPr>
          <p:spPr>
            <a:xfrm>
              <a:off x="1167141" y="1074204"/>
              <a:ext cx="3205731" cy="721769"/>
            </a:xfrm>
            <a:prstGeom prst="wedgeRoundRectCallout">
              <a:avLst>
                <a:gd name="adj1" fmla="val 853"/>
                <a:gd name="adj2" fmla="val 10945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fraction of the big square is 1 little square?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557841-349C-48F7-856B-EFB930544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FB6D1-C51F-495D-BC99-DCEF19D2DACC}"/>
              </a:ext>
            </a:extLst>
          </p:cNvPr>
          <p:cNvGrpSpPr/>
          <p:nvPr/>
        </p:nvGrpSpPr>
        <p:grpSpPr>
          <a:xfrm>
            <a:off x="276105" y="1057281"/>
            <a:ext cx="2023447" cy="637440"/>
            <a:chOff x="1081585" y="1074204"/>
            <a:chExt cx="2697928" cy="72176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A7C5AE5-E426-49A2-839E-7E043A54EC2B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we write this as a decimal?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8021C8-4D4F-42F1-8C76-5DA0BB9E8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CE3C76-0A91-4075-B090-147814C14834}"/>
              </a:ext>
            </a:extLst>
          </p:cNvPr>
          <p:cNvSpPr/>
          <p:nvPr/>
        </p:nvSpPr>
        <p:spPr>
          <a:xfrm>
            <a:off x="416816" y="1839833"/>
            <a:ext cx="157447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</a:t>
            </a:r>
            <a:r>
              <a:rPr lang="en-GB" sz="24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0.01</a:t>
            </a:r>
            <a:endParaRPr lang="en-GB" sz="2400" b="1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9C3E98-9C41-475A-AE29-ED2995549879}"/>
              </a:ext>
            </a:extLst>
          </p:cNvPr>
          <p:cNvGrpSpPr/>
          <p:nvPr/>
        </p:nvGrpSpPr>
        <p:grpSpPr>
          <a:xfrm>
            <a:off x="202589" y="2472839"/>
            <a:ext cx="2290471" cy="767665"/>
            <a:chOff x="1081585" y="1074203"/>
            <a:chExt cx="3053961" cy="869222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BAF97E6-88EC-49C6-81D1-55A14505D754}"/>
                </a:ext>
              </a:extLst>
            </p:cNvPr>
            <p:cNvSpPr/>
            <p:nvPr/>
          </p:nvSpPr>
          <p:spPr>
            <a:xfrm>
              <a:off x="1167142" y="1074203"/>
              <a:ext cx="2968404" cy="869222"/>
            </a:xfrm>
            <a:prstGeom prst="wedgeRoundRectCallout">
              <a:avLst>
                <a:gd name="adj1" fmla="val 46111"/>
                <a:gd name="adj2" fmla="val -111699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is this as a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of the whole square?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05CEE7-A5A3-40EF-9D8A-C5B8352FC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5B321F4-2A5C-4621-B22F-F26B6C0501EC}"/>
              </a:ext>
            </a:extLst>
          </p:cNvPr>
          <p:cNvSpPr/>
          <p:nvPr/>
        </p:nvSpPr>
        <p:spPr>
          <a:xfrm>
            <a:off x="2393562" y="1462970"/>
            <a:ext cx="432001" cy="41921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21B10F-D278-4060-8D03-994FA23D91AB}"/>
              </a:ext>
            </a:extLst>
          </p:cNvPr>
          <p:cNvSpPr/>
          <p:nvPr/>
        </p:nvSpPr>
        <p:spPr>
          <a:xfrm>
            <a:off x="507046" y="3362599"/>
            <a:ext cx="1406154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</a:t>
            </a:r>
            <a:r>
              <a:rPr lang="en-GB" sz="24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1%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63DD5E-F138-439E-9B50-CF99D8AB1E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5" end="984.44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321" y="384659"/>
            <a:ext cx="609600" cy="609600"/>
          </a:xfrm>
          <a:prstGeom prst="rect">
            <a:avLst/>
          </a:prstGeom>
        </p:spPr>
      </p:pic>
      <p:pic>
        <p:nvPicPr>
          <p:cNvPr id="6" name="0.01">
            <a:hlinkClick r:id="" action="ppaction://media"/>
            <a:extLst>
              <a:ext uri="{FF2B5EF4-FFF2-40B4-BE49-F238E27FC236}">
                <a16:creationId xmlns:a16="http://schemas.microsoft.com/office/drawing/2014/main" id="{C681622F-ABA5-40DB-B4A0-4FD6704C60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968" end="1399.0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0105" y="1461065"/>
            <a:ext cx="609600" cy="609600"/>
          </a:xfrm>
          <a:prstGeom prst="rect">
            <a:avLst/>
          </a:prstGeom>
        </p:spPr>
      </p:pic>
      <p:pic>
        <p:nvPicPr>
          <p:cNvPr id="20" name="1/100 = 0.01">
            <a:hlinkClick r:id="" action="ppaction://media"/>
            <a:extLst>
              <a:ext uri="{FF2B5EF4-FFF2-40B4-BE49-F238E27FC236}">
                <a16:creationId xmlns:a16="http://schemas.microsoft.com/office/drawing/2014/main" id="{31901A31-83DF-4671-9B4B-6193EE69B9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401" end="4618.14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0105" y="2411524"/>
            <a:ext cx="609600" cy="609600"/>
          </a:xfrm>
          <a:prstGeom prst="rect">
            <a:avLst/>
          </a:prstGeom>
        </p:spPr>
      </p:pic>
      <p:pic>
        <p:nvPicPr>
          <p:cNvPr id="21" name="1%">
            <a:hlinkClick r:id="" action="ppaction://media"/>
            <a:extLst>
              <a:ext uri="{FF2B5EF4-FFF2-40B4-BE49-F238E27FC236}">
                <a16:creationId xmlns:a16="http://schemas.microsoft.com/office/drawing/2014/main" id="{A1BEAFE1-6543-4515-9DCF-7155F407F6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016" end="2595.3968"/>
                  <p14:fade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32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6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8D1878-AC75-470D-9E84-744051F3A9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327A9-EC0D-4D1C-9443-9E03B41B7748}"/>
              </a:ext>
            </a:extLst>
          </p:cNvPr>
          <p:cNvSpPr/>
          <p:nvPr/>
        </p:nvSpPr>
        <p:spPr>
          <a:xfrm>
            <a:off x="2373068" y="1459823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F81DFD-F1BE-4F8F-90DD-849E607F990B}"/>
              </a:ext>
            </a:extLst>
          </p:cNvPr>
          <p:cNvGrpSpPr/>
          <p:nvPr/>
        </p:nvGrpSpPr>
        <p:grpSpPr>
          <a:xfrm>
            <a:off x="1352893" y="473690"/>
            <a:ext cx="1881626" cy="637440"/>
            <a:chOff x="1081585" y="1074204"/>
            <a:chExt cx="2508834" cy="72176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544625F8-7393-4604-ABC7-A7AEAE145A67}"/>
                </a:ext>
              </a:extLst>
            </p:cNvPr>
            <p:cNvSpPr/>
            <p:nvPr/>
          </p:nvSpPr>
          <p:spPr>
            <a:xfrm>
              <a:off x="1167141" y="1074204"/>
              <a:ext cx="2423278" cy="721769"/>
            </a:xfrm>
            <a:prstGeom prst="wedgeRoundRectCallout">
              <a:avLst>
                <a:gd name="adj1" fmla="val 37182"/>
                <a:gd name="adj2" fmla="val 1158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fraction is shaded now?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FE452B-B716-4AE9-9A2C-5774CDEDD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34442-9C3E-41AD-9B81-F7B59A46996D}"/>
              </a:ext>
            </a:extLst>
          </p:cNvPr>
          <p:cNvGrpSpPr/>
          <p:nvPr/>
        </p:nvGrpSpPr>
        <p:grpSpPr>
          <a:xfrm>
            <a:off x="3557285" y="538755"/>
            <a:ext cx="2023447" cy="637440"/>
            <a:chOff x="1081585" y="1074204"/>
            <a:chExt cx="2697928" cy="72176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F6F661A9-CE9C-4E0E-B07C-81397CF2DC1F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we write this as a decimal?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4CB548-7A7F-49B7-A7F3-2F4C257AE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DABBF7-D190-4B7C-BDF4-27C3DB747002}"/>
              </a:ext>
            </a:extLst>
          </p:cNvPr>
          <p:cNvGrpSpPr/>
          <p:nvPr/>
        </p:nvGrpSpPr>
        <p:grpSpPr>
          <a:xfrm>
            <a:off x="5779617" y="506223"/>
            <a:ext cx="2023447" cy="637440"/>
            <a:chOff x="1081585" y="1074204"/>
            <a:chExt cx="2697928" cy="72176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AB9427F-B3E3-4846-8344-BEFDA9F641A4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And as a percentage?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063F03-1103-426F-BE67-7928D83B9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92A942E-8C33-4849-9EAD-529A3FA4B193}"/>
              </a:ext>
            </a:extLst>
          </p:cNvPr>
          <p:cNvSpPr/>
          <p:nvPr/>
        </p:nvSpPr>
        <p:spPr>
          <a:xfrm>
            <a:off x="6826088" y="1486069"/>
            <a:ext cx="2279143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0.1, 10%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C0772-4E73-4FD2-BCFD-2930D913656C}"/>
              </a:ext>
            </a:extLst>
          </p:cNvPr>
          <p:cNvSpPr/>
          <p:nvPr/>
        </p:nvSpPr>
        <p:spPr>
          <a:xfrm>
            <a:off x="2375752" y="1897977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B665AE-B7E3-4EB8-B292-6B97A8BE2212}"/>
              </a:ext>
            </a:extLst>
          </p:cNvPr>
          <p:cNvSpPr/>
          <p:nvPr/>
        </p:nvSpPr>
        <p:spPr>
          <a:xfrm>
            <a:off x="6905990" y="1988891"/>
            <a:ext cx="2042547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0.2, 20%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6EA6C9-E8E7-483D-96A0-C4BDA9288397}"/>
              </a:ext>
            </a:extLst>
          </p:cNvPr>
          <p:cNvSpPr/>
          <p:nvPr/>
        </p:nvSpPr>
        <p:spPr>
          <a:xfrm>
            <a:off x="2370917" y="2336131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2C5B44-DDB7-4E36-999E-CFB3F24F95CB}"/>
              </a:ext>
            </a:extLst>
          </p:cNvPr>
          <p:cNvSpPr/>
          <p:nvPr/>
        </p:nvSpPr>
        <p:spPr>
          <a:xfrm>
            <a:off x="2370916" y="2771725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FBF3E-7EE6-48F7-A5F3-614A6EDF096A}"/>
              </a:ext>
            </a:extLst>
          </p:cNvPr>
          <p:cNvSpPr/>
          <p:nvPr/>
        </p:nvSpPr>
        <p:spPr>
          <a:xfrm>
            <a:off x="2370915" y="3167076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54E23C-297A-4C11-841C-7A5C16CDC9C5}"/>
              </a:ext>
            </a:extLst>
          </p:cNvPr>
          <p:cNvGrpSpPr/>
          <p:nvPr/>
        </p:nvGrpSpPr>
        <p:grpSpPr>
          <a:xfrm>
            <a:off x="198067" y="2422934"/>
            <a:ext cx="2771534" cy="1658895"/>
            <a:chOff x="3372995" y="2247061"/>
            <a:chExt cx="2771534" cy="165889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C52CAE1E-5244-4059-8611-EB62E9C71FD8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E5F4E6E-EC8E-4AD3-A9C9-87AA8B49E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F3CA175-9DC2-46DE-B8B4-726B19C484BB}"/>
              </a:ext>
            </a:extLst>
          </p:cNvPr>
          <p:cNvSpPr/>
          <p:nvPr/>
        </p:nvSpPr>
        <p:spPr>
          <a:xfrm>
            <a:off x="6911455" y="3217049"/>
            <a:ext cx="2042547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0.5, 50%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" name="10/100">
            <a:hlinkClick r:id="" action="ppaction://media"/>
            <a:extLst>
              <a:ext uri="{FF2B5EF4-FFF2-40B4-BE49-F238E27FC236}">
                <a16:creationId xmlns:a16="http://schemas.microsoft.com/office/drawing/2014/main" id="{98BC67C2-78C4-4170-BC25-D4442A1920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2" end="965.55999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168890"/>
            <a:ext cx="609600" cy="609600"/>
          </a:xfrm>
          <a:prstGeom prst="rect">
            <a:avLst/>
          </a:prstGeom>
        </p:spPr>
      </p:pic>
      <p:pic>
        <p:nvPicPr>
          <p:cNvPr id="27" name="PV...">
            <a:hlinkClick r:id="" action="ppaction://media"/>
            <a:extLst>
              <a:ext uri="{FF2B5EF4-FFF2-40B4-BE49-F238E27FC236}">
                <a16:creationId xmlns:a16="http://schemas.microsoft.com/office/drawing/2014/main" id="{78186359-0FBE-482A-9D84-0109414E2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35" end="1192.21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1007522"/>
            <a:ext cx="609600" cy="609600"/>
          </a:xfrm>
          <a:prstGeom prst="rect">
            <a:avLst/>
          </a:prstGeom>
        </p:spPr>
      </p:pic>
      <p:pic>
        <p:nvPicPr>
          <p:cNvPr id="28" name="%">
            <a:hlinkClick r:id="" action="ppaction://media"/>
            <a:extLst>
              <a:ext uri="{FF2B5EF4-FFF2-40B4-BE49-F238E27FC236}">
                <a16:creationId xmlns:a16="http://schemas.microsoft.com/office/drawing/2014/main" id="{24708A54-6A81-4C08-8F1A-9ACC94BF4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185" end="2788.29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2031331"/>
            <a:ext cx="609600" cy="609600"/>
          </a:xfrm>
          <a:prstGeom prst="rect">
            <a:avLst/>
          </a:prstGeom>
        </p:spPr>
      </p:pic>
      <p:pic>
        <p:nvPicPr>
          <p:cNvPr id="29" name="4">
            <a:hlinkClick r:id="" action="ppaction://media"/>
            <a:extLst>
              <a:ext uri="{FF2B5EF4-FFF2-40B4-BE49-F238E27FC236}">
                <a16:creationId xmlns:a16="http://schemas.microsoft.com/office/drawing/2014/main" id="{5F086926-3C65-4F6A-A18E-203DB73D7E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353" end="29518.68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2875286"/>
            <a:ext cx="609600" cy="609600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3AACB8F7-3D4F-4293-9AE9-E870FBC016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933" end="777.68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3790714"/>
            <a:ext cx="609600" cy="609600"/>
          </a:xfrm>
          <a:prstGeom prst="rect">
            <a:avLst/>
          </a:prstGeom>
        </p:spPr>
      </p:pic>
      <p:pic>
        <p:nvPicPr>
          <p:cNvPr id="31" name="0.2">
            <a:hlinkClick r:id="" action="ppaction://media"/>
            <a:extLst>
              <a:ext uri="{FF2B5EF4-FFF2-40B4-BE49-F238E27FC236}">
                <a16:creationId xmlns:a16="http://schemas.microsoft.com/office/drawing/2014/main" id="{3FFABD62-6BEA-4F85-9DB5-0D02DDF15E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9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4629346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04DB470-5568-41BE-926A-231E772A803C}"/>
              </a:ext>
            </a:extLst>
          </p:cNvPr>
          <p:cNvGrpSpPr/>
          <p:nvPr/>
        </p:nvGrpSpPr>
        <p:grpSpPr>
          <a:xfrm>
            <a:off x="116681" y="3660128"/>
            <a:ext cx="2771534" cy="1658895"/>
            <a:chOff x="3372995" y="2247061"/>
            <a:chExt cx="2771534" cy="1658895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4B614DB-BB40-4581-8C3A-56E703138A32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D237F34-3226-4EA0-8872-76CBC874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50%">
            <a:hlinkClick r:id="" action="ppaction://media"/>
            <a:extLst>
              <a:ext uri="{FF2B5EF4-FFF2-40B4-BE49-F238E27FC236}">
                <a16:creationId xmlns:a16="http://schemas.microsoft.com/office/drawing/2014/main" id="{82831051-8ED7-4CBF-81E1-A772330BCE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065" end="2312.891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5348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2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1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3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44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81BD5C-4B59-4873-856E-36A1936F2E51}"/>
              </a:ext>
            </a:extLst>
          </p:cNvPr>
          <p:cNvSpPr/>
          <p:nvPr/>
        </p:nvSpPr>
        <p:spPr>
          <a:xfrm>
            <a:off x="2408156" y="1462806"/>
            <a:ext cx="2126657" cy="2141259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98E64-EFF9-4C1B-B230-1249F3C43F78}"/>
              </a:ext>
            </a:extLst>
          </p:cNvPr>
          <p:cNvSpPr/>
          <p:nvPr/>
        </p:nvSpPr>
        <p:spPr>
          <a:xfrm>
            <a:off x="857507" y="2125636"/>
            <a:ext cx="2345514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0.25, 25%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1879AB-03D3-4936-AB22-AD32D435242E}"/>
              </a:ext>
            </a:extLst>
          </p:cNvPr>
          <p:cNvGrpSpPr/>
          <p:nvPr/>
        </p:nvGrpSpPr>
        <p:grpSpPr>
          <a:xfrm>
            <a:off x="6643581" y="3094195"/>
            <a:ext cx="2032543" cy="782739"/>
            <a:chOff x="653795" y="746800"/>
            <a:chExt cx="2710057" cy="88629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92A71E37-B783-48A0-99D2-5CD545B17263}"/>
                </a:ext>
              </a:extLst>
            </p:cNvPr>
            <p:cNvSpPr/>
            <p:nvPr/>
          </p:nvSpPr>
          <p:spPr>
            <a:xfrm>
              <a:off x="653795" y="911321"/>
              <a:ext cx="2612371" cy="721769"/>
            </a:xfrm>
            <a:prstGeom prst="wedgeRoundRectCallout">
              <a:avLst>
                <a:gd name="adj1" fmla="val -69854"/>
                <a:gd name="adj2" fmla="val 12109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much is </a:t>
              </a:r>
              <a:r>
                <a:rPr lang="en-GB" sz="1600" b="1" i="1" dirty="0">
                  <a:solidFill>
                    <a:srgbClr val="253746"/>
                  </a:solidFill>
                </a:rPr>
                <a:t>not</a:t>
              </a:r>
              <a:r>
                <a:rPr lang="en-GB" sz="1600" b="1" dirty="0">
                  <a:solidFill>
                    <a:srgbClr val="253746"/>
                  </a:solidFill>
                </a:rPr>
                <a:t> shaded?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F74939-367F-4C56-83BE-93DFDF255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931" y="746800"/>
              <a:ext cx="307921" cy="51986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20A6E-628A-47D8-AE07-0177F90A83F4}"/>
              </a:ext>
            </a:extLst>
          </p:cNvPr>
          <p:cNvSpPr/>
          <p:nvPr/>
        </p:nvSpPr>
        <p:spPr>
          <a:xfrm>
            <a:off x="6038338" y="4685716"/>
            <a:ext cx="2345514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75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0.75, 75%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164ED-540B-4FD1-B253-FC5A24F76DAF}"/>
              </a:ext>
            </a:extLst>
          </p:cNvPr>
          <p:cNvGrpSpPr/>
          <p:nvPr/>
        </p:nvGrpSpPr>
        <p:grpSpPr>
          <a:xfrm>
            <a:off x="123496" y="3703954"/>
            <a:ext cx="2771534" cy="1658895"/>
            <a:chOff x="3372995" y="2247061"/>
            <a:chExt cx="2771534" cy="165889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8B930931-1ECB-4DD6-AF5D-8B122DF4420C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5D43A67-72C0-43CB-99FD-37F953DFE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65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9FF91F-B056-43F6-AB52-EBF7EEED5A25}"/>
              </a:ext>
            </a:extLst>
          </p:cNvPr>
          <p:cNvSpPr/>
          <p:nvPr/>
        </p:nvSpPr>
        <p:spPr>
          <a:xfrm>
            <a:off x="2405640" y="1459823"/>
            <a:ext cx="4268496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1E94D3-6F76-46FD-AC69-D648D53FC25F}"/>
              </a:ext>
            </a:extLst>
          </p:cNvPr>
          <p:cNvSpPr/>
          <p:nvPr/>
        </p:nvSpPr>
        <p:spPr>
          <a:xfrm>
            <a:off x="2405640" y="1876915"/>
            <a:ext cx="408480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561E71-6FA1-4DF9-8F5A-93ED48355438}"/>
              </a:ext>
            </a:extLst>
          </p:cNvPr>
          <p:cNvGrpSpPr/>
          <p:nvPr/>
        </p:nvGrpSpPr>
        <p:grpSpPr>
          <a:xfrm>
            <a:off x="6337556" y="267286"/>
            <a:ext cx="2416892" cy="1080251"/>
            <a:chOff x="3727637" y="2302474"/>
            <a:chExt cx="2416892" cy="1080251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D0DAF28B-7D38-4F0B-9AC7-066236B30038}"/>
                </a:ext>
              </a:extLst>
            </p:cNvPr>
            <p:cNvSpPr/>
            <p:nvPr/>
          </p:nvSpPr>
          <p:spPr>
            <a:xfrm>
              <a:off x="3727637" y="2302474"/>
              <a:ext cx="1913617" cy="1080251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 the equivalent </a:t>
              </a:r>
              <a:r>
                <a:rPr lang="en-GB" sz="1600" b="1" dirty="0">
                  <a:solidFill>
                    <a:srgbClr val="FF0000"/>
                  </a:solidFill>
                </a:rPr>
                <a:t>fraction</a:t>
              </a:r>
              <a:r>
                <a:rPr lang="en-GB" sz="1600" b="1" dirty="0">
                  <a:solidFill>
                    <a:srgbClr val="253746"/>
                  </a:solidFill>
                </a:rPr>
                <a:t>,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and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.</a:t>
              </a:r>
              <a:endPara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3DC6C30-551A-4B14-A78B-F4211B208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C90AB-DC70-49AF-A4BD-9EBE520E5C27}"/>
              </a:ext>
            </a:extLst>
          </p:cNvPr>
          <p:cNvSpPr/>
          <p:nvPr/>
        </p:nvSpPr>
        <p:spPr>
          <a:xfrm>
            <a:off x="2833379" y="1875795"/>
            <a:ext cx="1698772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7602F7-EF28-47AC-B732-E3AB669937C6}"/>
              </a:ext>
            </a:extLst>
          </p:cNvPr>
          <p:cNvSpPr/>
          <p:nvPr/>
        </p:nvSpPr>
        <p:spPr>
          <a:xfrm>
            <a:off x="6446694" y="1618579"/>
            <a:ext cx="1996059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0.11, 11%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6CEDF9-E188-47C7-A759-7ED2CB40C05D}"/>
              </a:ext>
            </a:extLst>
          </p:cNvPr>
          <p:cNvSpPr/>
          <p:nvPr/>
        </p:nvSpPr>
        <p:spPr>
          <a:xfrm>
            <a:off x="245626" y="1752379"/>
            <a:ext cx="2470548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15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3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0.15, 15%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11/100">
            <a:hlinkClick r:id="" action="ppaction://media"/>
            <a:extLst>
              <a:ext uri="{FF2B5EF4-FFF2-40B4-BE49-F238E27FC236}">
                <a16:creationId xmlns:a16="http://schemas.microsoft.com/office/drawing/2014/main" id="{9263BF0F-5870-45B1-A6C7-3CFA5268C0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8" end="1439.53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51616" y="2962821"/>
            <a:ext cx="609600" cy="609600"/>
          </a:xfrm>
          <a:prstGeom prst="rect">
            <a:avLst/>
          </a:prstGeom>
        </p:spPr>
      </p:pic>
      <p:pic>
        <p:nvPicPr>
          <p:cNvPr id="15" name="11/100">
            <a:hlinkClick r:id="" action="ppaction://media"/>
            <a:extLst>
              <a:ext uri="{FF2B5EF4-FFF2-40B4-BE49-F238E27FC236}">
                <a16:creationId xmlns:a16="http://schemas.microsoft.com/office/drawing/2014/main" id="{E0FDADD4-BB92-4561-9E04-2DD1CFD11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" end="11401.53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2397" y="2221857"/>
            <a:ext cx="609600" cy="609600"/>
          </a:xfrm>
          <a:prstGeom prst="rect">
            <a:avLst/>
          </a:prstGeom>
        </p:spPr>
      </p:pic>
      <p:pic>
        <p:nvPicPr>
          <p:cNvPr id="4" name="11/100">
            <a:hlinkClick r:id="" action="ppaction://media"/>
            <a:extLst>
              <a:ext uri="{FF2B5EF4-FFF2-40B4-BE49-F238E27FC236}">
                <a16:creationId xmlns:a16="http://schemas.microsoft.com/office/drawing/2014/main" id="{2F5C3F0D-0F44-4F63-935F-336472F2FA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32" end="1080.5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3846" y="3764690"/>
            <a:ext cx="609600" cy="609600"/>
          </a:xfrm>
          <a:prstGeom prst="rect">
            <a:avLst/>
          </a:prstGeom>
        </p:spPr>
      </p:pic>
      <p:pic>
        <p:nvPicPr>
          <p:cNvPr id="6" name="0.11">
            <a:hlinkClick r:id="" action="ppaction://media"/>
            <a:extLst>
              <a:ext uri="{FF2B5EF4-FFF2-40B4-BE49-F238E27FC236}">
                <a16:creationId xmlns:a16="http://schemas.microsoft.com/office/drawing/2014/main" id="{487A148B-8C55-4B72-9475-163150A27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11" end="1083.4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4176" y="4430184"/>
            <a:ext cx="609600" cy="609600"/>
          </a:xfrm>
          <a:prstGeom prst="rect">
            <a:avLst/>
          </a:prstGeom>
        </p:spPr>
      </p:pic>
      <p:pic>
        <p:nvPicPr>
          <p:cNvPr id="7" name="11%">
            <a:hlinkClick r:id="" action="ppaction://media"/>
            <a:extLst>
              <a:ext uri="{FF2B5EF4-FFF2-40B4-BE49-F238E27FC236}">
                <a16:creationId xmlns:a16="http://schemas.microsoft.com/office/drawing/2014/main" id="{5060A725-9BFA-4075-AF6A-7676B4A9CF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619" end="1321.31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1502" y="5214468"/>
            <a:ext cx="609600" cy="609600"/>
          </a:xfrm>
          <a:prstGeom prst="rect">
            <a:avLst/>
          </a:prstGeom>
        </p:spPr>
      </p:pic>
      <p:pic>
        <p:nvPicPr>
          <p:cNvPr id="8" name="15%">
            <a:hlinkClick r:id="" action="ppaction://media"/>
            <a:extLst>
              <a:ext uri="{FF2B5EF4-FFF2-40B4-BE49-F238E27FC236}">
                <a16:creationId xmlns:a16="http://schemas.microsoft.com/office/drawing/2014/main" id="{124F3377-DC35-42B1-B259-8D6590535B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349" end="12677.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89728">
            <a:off x="-826434" y="2250527"/>
            <a:ext cx="609600" cy="609600"/>
          </a:xfrm>
          <a:prstGeom prst="rect">
            <a:avLst/>
          </a:prstGeom>
        </p:spPr>
      </p:pic>
      <p:pic>
        <p:nvPicPr>
          <p:cNvPr id="23" name="15%">
            <a:hlinkClick r:id="" action="ppaction://media"/>
            <a:extLst>
              <a:ext uri="{FF2B5EF4-FFF2-40B4-BE49-F238E27FC236}">
                <a16:creationId xmlns:a16="http://schemas.microsoft.com/office/drawing/2014/main" id="{BE9B05D1-986B-4A97-9A80-BA6A74868D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373" end="928.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89728">
            <a:off x="-884330" y="3041360"/>
            <a:ext cx="609600" cy="609600"/>
          </a:xfrm>
          <a:prstGeom prst="rect">
            <a:avLst/>
          </a:prstGeom>
        </p:spPr>
      </p:pic>
      <p:pic>
        <p:nvPicPr>
          <p:cNvPr id="9" name="3/20">
            <a:hlinkClick r:id="" action="ppaction://media"/>
            <a:extLst>
              <a:ext uri="{FF2B5EF4-FFF2-40B4-BE49-F238E27FC236}">
                <a16:creationId xmlns:a16="http://schemas.microsoft.com/office/drawing/2014/main" id="{5BFDD55A-1FE7-406C-817B-6389AB39BF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994" end="2924.3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255" y="406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91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385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4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3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5" grpId="1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9FF91F-B056-43F6-AB52-EBF7EEED5A25}"/>
              </a:ext>
            </a:extLst>
          </p:cNvPr>
          <p:cNvSpPr/>
          <p:nvPr/>
        </p:nvSpPr>
        <p:spPr>
          <a:xfrm>
            <a:off x="2383701" y="1459823"/>
            <a:ext cx="4314335" cy="3858728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C90AB-DC70-49AF-A4BD-9EBE520E5C27}"/>
              </a:ext>
            </a:extLst>
          </p:cNvPr>
          <p:cNvSpPr/>
          <p:nvPr/>
        </p:nvSpPr>
        <p:spPr>
          <a:xfrm>
            <a:off x="2380710" y="5318551"/>
            <a:ext cx="2177666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7602F7-EF28-47AC-B732-E3AB669937C6}"/>
              </a:ext>
            </a:extLst>
          </p:cNvPr>
          <p:cNvSpPr/>
          <p:nvPr/>
        </p:nvSpPr>
        <p:spPr>
          <a:xfrm>
            <a:off x="6437967" y="4694049"/>
            <a:ext cx="1693092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9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0.9, 90%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5AC638-B051-400A-B7F0-85501B024BFA}"/>
              </a:ext>
            </a:extLst>
          </p:cNvPr>
          <p:cNvSpPr/>
          <p:nvPr/>
        </p:nvSpPr>
        <p:spPr>
          <a:xfrm>
            <a:off x="594409" y="5198122"/>
            <a:ext cx="1996059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95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0.95, 95%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055335-3D6F-46DB-B891-B71ED2AA438E}"/>
              </a:ext>
            </a:extLst>
          </p:cNvPr>
          <p:cNvGrpSpPr/>
          <p:nvPr/>
        </p:nvGrpSpPr>
        <p:grpSpPr>
          <a:xfrm>
            <a:off x="6337556" y="267286"/>
            <a:ext cx="2416892" cy="1080251"/>
            <a:chOff x="3727637" y="2302474"/>
            <a:chExt cx="2416892" cy="1080251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8574CA9-6168-4DCB-AB12-F0B84D1930AE}"/>
                </a:ext>
              </a:extLst>
            </p:cNvPr>
            <p:cNvSpPr/>
            <p:nvPr/>
          </p:nvSpPr>
          <p:spPr>
            <a:xfrm>
              <a:off x="3727637" y="2302474"/>
              <a:ext cx="1913617" cy="1080251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 the equivalent </a:t>
              </a:r>
              <a:r>
                <a:rPr lang="en-GB" sz="1600" b="1" dirty="0">
                  <a:solidFill>
                    <a:srgbClr val="FF0000"/>
                  </a:solidFill>
                </a:rPr>
                <a:t>fraction</a:t>
              </a:r>
              <a:r>
                <a:rPr lang="en-GB" sz="1600" b="1" dirty="0">
                  <a:solidFill>
                    <a:srgbClr val="253746"/>
                  </a:solidFill>
                </a:rPr>
                <a:t>,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and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.</a:t>
              </a:r>
              <a:endPara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47879BC-EAAD-48A1-93AD-C822EBBF6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D13286D1-F03E-442A-B082-71DF7E116E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0" end="1286.62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283" y="1561497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EA64E2C3-F217-4669-9EDC-5548F564FF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14" end="1328.448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0990" y="428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5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6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Find equivalent fractions, decimals and percentages.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59DBD1-0200-4532-A961-FE01AFDCD37D}"/>
              </a:ext>
            </a:extLst>
          </p:cNvPr>
          <p:cNvSpPr/>
          <p:nvPr/>
        </p:nvSpPr>
        <p:spPr>
          <a:xfrm>
            <a:off x="3448031" y="843139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		 0.3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CEDF95-301F-4044-B87E-CF7C9218C241}"/>
              </a:ext>
            </a:extLst>
          </p:cNvPr>
          <p:cNvGrpSpPr/>
          <p:nvPr/>
        </p:nvGrpSpPr>
        <p:grpSpPr>
          <a:xfrm>
            <a:off x="723782" y="1366359"/>
            <a:ext cx="2197118" cy="838863"/>
            <a:chOff x="1081585" y="846134"/>
            <a:chExt cx="2929489" cy="9498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C63D533-E041-4C4F-83BB-C591DF9AF4EF}"/>
                </a:ext>
              </a:extLst>
            </p:cNvPr>
            <p:cNvSpPr/>
            <p:nvPr/>
          </p:nvSpPr>
          <p:spPr>
            <a:xfrm>
              <a:off x="1167142" y="846134"/>
              <a:ext cx="2843932" cy="949839"/>
            </a:xfrm>
            <a:prstGeom prst="wedgeRoundRectCallout">
              <a:avLst>
                <a:gd name="adj1" fmla="val 52963"/>
                <a:gd name="adj2" fmla="val -8779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Which is more?</a:t>
              </a:r>
            </a:p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you compare them.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4EFA7D-D2FC-4705-A514-E44231F7A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6A74646-17FA-4B40-BEB0-2060BEA52FE2}"/>
              </a:ext>
            </a:extLst>
          </p:cNvPr>
          <p:cNvSpPr/>
          <p:nvPr/>
        </p:nvSpPr>
        <p:spPr>
          <a:xfrm>
            <a:off x="5414208" y="1170371"/>
            <a:ext cx="3200401" cy="1663896"/>
          </a:xfrm>
          <a:prstGeom prst="cloudCallout">
            <a:avLst>
              <a:gd name="adj1" fmla="val -70551"/>
              <a:gd name="adj2" fmla="val -825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>
                <a:solidFill>
                  <a:srgbClr val="253746"/>
                </a:solidFill>
              </a:rPr>
              <a:t>We can write both as decimals (0.4 and 0.3) or both as tenths, </a:t>
            </a:r>
            <a:r>
              <a:rPr lang="en-GB" b="1" baseline="30000" dirty="0">
                <a:solidFill>
                  <a:srgbClr val="253746"/>
                </a:solidFill>
              </a:rPr>
              <a:t>4</a:t>
            </a:r>
            <a:r>
              <a:rPr lang="en-GB" b="1" dirty="0">
                <a:solidFill>
                  <a:srgbClr val="253746"/>
                </a:solidFill>
              </a:rPr>
              <a:t>/</a:t>
            </a:r>
            <a:r>
              <a:rPr lang="en-GB" b="1" baseline="-25000" dirty="0">
                <a:solidFill>
                  <a:srgbClr val="253746"/>
                </a:solidFill>
              </a:rPr>
              <a:t>10</a:t>
            </a:r>
            <a:r>
              <a:rPr lang="en-GB" sz="1600" b="1" dirty="0">
                <a:solidFill>
                  <a:srgbClr val="253746"/>
                </a:solidFill>
              </a:rPr>
              <a:t> and </a:t>
            </a:r>
            <a:r>
              <a:rPr lang="en-GB" b="1" baseline="30000" dirty="0">
                <a:solidFill>
                  <a:srgbClr val="253746"/>
                </a:solidFill>
              </a:rPr>
              <a:t>3</a:t>
            </a:r>
            <a:r>
              <a:rPr lang="en-GB" b="1" dirty="0">
                <a:solidFill>
                  <a:srgbClr val="253746"/>
                </a:solidFill>
              </a:rPr>
              <a:t>/</a:t>
            </a:r>
            <a:r>
              <a:rPr lang="en-GB" b="1" baseline="-25000" dirty="0">
                <a:solidFill>
                  <a:srgbClr val="253746"/>
                </a:solidFill>
              </a:rPr>
              <a:t>10</a:t>
            </a:r>
            <a:r>
              <a:rPr lang="en-GB" sz="1600" b="1" dirty="0">
                <a:solidFill>
                  <a:srgbClr val="253746"/>
                </a:solidFill>
              </a:rPr>
              <a:t>, or even as percentages!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552063-2923-4E4B-86B7-26635DF733EE}"/>
              </a:ext>
            </a:extLst>
          </p:cNvPr>
          <p:cNvSpPr/>
          <p:nvPr/>
        </p:nvSpPr>
        <p:spPr>
          <a:xfrm>
            <a:off x="1597887" y="3253327"/>
            <a:ext cx="2016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60%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AE7FAD-459C-4F3F-9D03-3BDD22907B17}"/>
              </a:ext>
            </a:extLst>
          </p:cNvPr>
          <p:cNvSpPr/>
          <p:nvPr/>
        </p:nvSpPr>
        <p:spPr>
          <a:xfrm>
            <a:off x="5384844" y="3253327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0.25 and</a:t>
            </a:r>
            <a:r>
              <a:rPr lang="en-GB" sz="2800" b="1" baseline="30000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3</a:t>
            </a:r>
            <a:r>
              <a:rPr lang="en-GB" sz="2800" b="1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61D13E-55CD-44D3-A3D0-AC85F912A057}"/>
              </a:ext>
            </a:extLst>
          </p:cNvPr>
          <p:cNvGrpSpPr/>
          <p:nvPr/>
        </p:nvGrpSpPr>
        <p:grpSpPr>
          <a:xfrm>
            <a:off x="2407523" y="2425723"/>
            <a:ext cx="2497885" cy="622051"/>
            <a:chOff x="964350" y="1091629"/>
            <a:chExt cx="3330513" cy="70434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D806AA2F-195D-4A53-89BD-4AB655F9AAB7}"/>
                </a:ext>
              </a:extLst>
            </p:cNvPr>
            <p:cNvSpPr/>
            <p:nvPr/>
          </p:nvSpPr>
          <p:spPr>
            <a:xfrm>
              <a:off x="1167142" y="1091629"/>
              <a:ext cx="3127721" cy="704344"/>
            </a:xfrm>
            <a:prstGeom prst="wedgeRoundRectCallout">
              <a:avLst>
                <a:gd name="adj1" fmla="val 51596"/>
                <a:gd name="adj2" fmla="val 8690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Now use equivalence to compare these.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2872FF-9504-4172-9117-6141C13C9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350" y="1175155"/>
              <a:ext cx="307921" cy="51986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A708F4A-9675-4E39-B117-9840FA67DBE7}"/>
              </a:ext>
            </a:extLst>
          </p:cNvPr>
          <p:cNvSpPr/>
          <p:nvPr/>
        </p:nvSpPr>
        <p:spPr>
          <a:xfrm>
            <a:off x="1829275" y="5020423"/>
            <a:ext cx="5495640" cy="777457"/>
          </a:xfrm>
          <a:prstGeom prst="rect">
            <a:avLst/>
          </a:prstGeom>
          <a:solidFill>
            <a:schemeClr val="bg1"/>
          </a:solidFill>
          <a:ln w="38100">
            <a:solidFill>
              <a:srgbClr val="EA76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Today’s tip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is to </a:t>
            </a:r>
            <a:r>
              <a:rPr lang="en-GB" sz="2000" b="1" u="sng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use equivalence </a:t>
            </a: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to compare fractions, decimals and percentages.</a:t>
            </a:r>
            <a:endParaRPr lang="en-GB" sz="2000" b="1" dirty="0">
              <a:solidFill>
                <a:srgbClr val="253746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A37045-53FE-46B0-AA1C-69B87AC4E978}"/>
              </a:ext>
            </a:extLst>
          </p:cNvPr>
          <p:cNvSpPr/>
          <p:nvPr/>
        </p:nvSpPr>
        <p:spPr>
          <a:xfrm>
            <a:off x="1627251" y="3826202"/>
            <a:ext cx="2016899" cy="85181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75% and 60%</a:t>
            </a:r>
          </a:p>
          <a:p>
            <a:pPr lvl="0" algn="ctr"/>
            <a:r>
              <a:rPr lang="en-GB" sz="2000" b="1" dirty="0">
                <a:solidFill>
                  <a:srgbClr val="C00000"/>
                </a:solidFill>
              </a:rPr>
              <a:t>so </a:t>
            </a:r>
            <a:r>
              <a:rPr lang="en-GB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&gt; 60%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5BF0BD-1AC9-4348-8807-466C61ACAB7B}"/>
              </a:ext>
            </a:extLst>
          </p:cNvPr>
          <p:cNvSpPr/>
          <p:nvPr/>
        </p:nvSpPr>
        <p:spPr>
          <a:xfrm>
            <a:off x="5400140" y="3804274"/>
            <a:ext cx="2016899" cy="85181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25% and 30%</a:t>
            </a:r>
          </a:p>
          <a:p>
            <a:pPr lvl="0" algn="ctr"/>
            <a:r>
              <a:rPr lang="en-GB" sz="2000" b="1" dirty="0">
                <a:solidFill>
                  <a:srgbClr val="C00000"/>
                </a:solidFill>
              </a:rPr>
              <a:t>So 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0.25 &lt;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318A9E1-B928-4B0B-A874-01E681B1B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9" end="792.07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0043" y="138645"/>
            <a:ext cx="609600" cy="609600"/>
          </a:xfrm>
          <a:prstGeom prst="rect">
            <a:avLst/>
          </a:prstGeom>
        </p:spPr>
      </p:pic>
      <p:pic>
        <p:nvPicPr>
          <p:cNvPr id="5" name="2/5=4/10">
            <a:hlinkClick r:id="" action="ppaction://media"/>
            <a:extLst>
              <a:ext uri="{FF2B5EF4-FFF2-40B4-BE49-F238E27FC236}">
                <a16:creationId xmlns:a16="http://schemas.microsoft.com/office/drawing/2014/main" id="{55588480-E59E-449F-847E-76F6A706D2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214" end="22581.7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1625" y="1180922"/>
            <a:ext cx="609600" cy="609600"/>
          </a:xfrm>
          <a:prstGeom prst="rect">
            <a:avLst/>
          </a:prstGeom>
        </p:spPr>
      </p:pic>
      <p:pic>
        <p:nvPicPr>
          <p:cNvPr id="21" name="2/5=4/10">
            <a:hlinkClick r:id="" action="ppaction://media"/>
            <a:extLst>
              <a:ext uri="{FF2B5EF4-FFF2-40B4-BE49-F238E27FC236}">
                <a16:creationId xmlns:a16="http://schemas.microsoft.com/office/drawing/2014/main" id="{DFBD30D5-2E1A-4E1E-97B7-F5494ACF3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227" end="2103.7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3348" y="1777992"/>
            <a:ext cx="609600" cy="609600"/>
          </a:xfrm>
          <a:prstGeom prst="rect">
            <a:avLst/>
          </a:prstGeom>
        </p:spPr>
      </p:pic>
      <p:pic>
        <p:nvPicPr>
          <p:cNvPr id="6" name="3/4">
            <a:hlinkClick r:id="" action="ppaction://media"/>
            <a:extLst>
              <a:ext uri="{FF2B5EF4-FFF2-40B4-BE49-F238E27FC236}">
                <a16:creationId xmlns:a16="http://schemas.microsoft.com/office/drawing/2014/main" id="{88CECAEB-B7BC-420B-947B-5D3506465F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250" end="1671.709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6659" y="3826202"/>
            <a:ext cx="609600" cy="609600"/>
          </a:xfrm>
          <a:prstGeom prst="rect">
            <a:avLst/>
          </a:prstGeom>
        </p:spPr>
      </p:pic>
      <p:pic>
        <p:nvPicPr>
          <p:cNvPr id="22" name="25%...">
            <a:hlinkClick r:id="" action="ppaction://media"/>
            <a:extLst>
              <a:ext uri="{FF2B5EF4-FFF2-40B4-BE49-F238E27FC236}">
                <a16:creationId xmlns:a16="http://schemas.microsoft.com/office/drawing/2014/main" id="{EF580CE4-765D-4900-93B2-0E05DC817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340" end="2302.04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1070" y="3667128"/>
            <a:ext cx="609600" cy="609600"/>
          </a:xfrm>
          <a:prstGeom prst="rect">
            <a:avLst/>
          </a:prstGeom>
        </p:spPr>
      </p:pic>
      <p:pic>
        <p:nvPicPr>
          <p:cNvPr id="23" name="lesson ender">
            <a:hlinkClick r:id="" action="ppaction://media"/>
            <a:extLst>
              <a:ext uri="{FF2B5EF4-FFF2-40B4-BE49-F238E27FC236}">
                <a16:creationId xmlns:a16="http://schemas.microsoft.com/office/drawing/2014/main" id="{457FC146-033F-4238-B052-8A20B49FCA6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1070" y="5196004"/>
            <a:ext cx="609600" cy="609600"/>
          </a:xfrm>
          <a:prstGeom prst="rect">
            <a:avLst/>
          </a:prstGeom>
        </p:spPr>
      </p:pic>
      <p:pic>
        <p:nvPicPr>
          <p:cNvPr id="24" name="4">
            <a:hlinkClick r:id="" action="ppaction://media"/>
            <a:extLst>
              <a:ext uri="{FF2B5EF4-FFF2-40B4-BE49-F238E27FC236}">
                <a16:creationId xmlns:a16="http://schemas.microsoft.com/office/drawing/2014/main" id="{DA2527CB-207C-4691-A080-292518FB76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3969" end="847.36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79414" y="276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5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4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A7600"/>
      </a:hlink>
      <a:folHlink>
        <a:srgbClr val="EA76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394</Words>
  <Application>Microsoft Office PowerPoint</Application>
  <PresentationFormat>On-screen Show (4:3)</PresentationFormat>
  <Paragraphs>59</Paragraphs>
  <Slides>6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PC</dc:creator>
  <cp:lastModifiedBy>Nick Barwick</cp:lastModifiedBy>
  <cp:revision>187</cp:revision>
  <dcterms:created xsi:type="dcterms:W3CDTF">2018-09-13T11:08:58Z</dcterms:created>
  <dcterms:modified xsi:type="dcterms:W3CDTF">2020-06-18T09:45:50Z</dcterms:modified>
</cp:coreProperties>
</file>