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0" r:id="rId3"/>
    <p:sldId id="258" r:id="rId4"/>
    <p:sldId id="259" r:id="rId5"/>
    <p:sldId id="266" r:id="rId6"/>
    <p:sldId id="265" r:id="rId7"/>
    <p:sldId id="264" r:id="rId8"/>
    <p:sldId id="263" r:id="rId9"/>
    <p:sldId id="262" r:id="rId10"/>
    <p:sldId id="267" r:id="rId11"/>
    <p:sldId id="261" r:id="rId12"/>
    <p:sldId id="268" r:id="rId13"/>
    <p:sldId id="269" r:id="rId14"/>
    <p:sldId id="270" r:id="rId15"/>
    <p:sldId id="271" r:id="rId16"/>
    <p:sldId id="272" r:id="rId17"/>
    <p:sldId id="275" r:id="rId18"/>
    <p:sldId id="274" r:id="rId19"/>
    <p:sldId id="277" r:id="rId20"/>
    <p:sldId id="278" r:id="rId21"/>
    <p:sldId id="27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7" d="100"/>
          <a:sy n="37" d="100"/>
        </p:scale>
        <p:origin x="1304"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2/11/2021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2/11/2021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pPr/>
              <a:t>2/11/2021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2/11/2021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2/11/2021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791200"/>
          </a:xfrm>
        </p:spPr>
        <p:txBody>
          <a:bodyPr>
            <a:normAutofit fontScale="85000" lnSpcReduction="20000"/>
          </a:bodyPr>
          <a:lstStyle/>
          <a:p>
            <a:pPr marL="0" indent="0">
              <a:buNone/>
            </a:pPr>
            <a:r>
              <a:rPr lang="en-GB" dirty="0" smtClean="0"/>
              <a:t>Turn </a:t>
            </a:r>
            <a:r>
              <a:rPr lang="en-GB" dirty="0"/>
              <a:t>the words in </a:t>
            </a:r>
            <a:r>
              <a:rPr lang="en-GB" i="1" dirty="0"/>
              <a:t>italics </a:t>
            </a:r>
            <a:r>
              <a:rPr lang="en-GB" dirty="0"/>
              <a:t>into a contraction (shortened form).  Remember that the apostrophe is located where letters have been removed.  The first one has been done for you.</a:t>
            </a:r>
          </a:p>
          <a:p>
            <a:pPr marL="0" indent="0">
              <a:buNone/>
            </a:pPr>
            <a:endParaRPr lang="en-GB" dirty="0"/>
          </a:p>
          <a:p>
            <a:pPr lvl="0"/>
            <a:r>
              <a:rPr lang="en-GB" dirty="0"/>
              <a:t>Trudy </a:t>
            </a:r>
            <a:r>
              <a:rPr lang="en-GB" i="1" dirty="0"/>
              <a:t>does not</a:t>
            </a:r>
            <a:r>
              <a:rPr lang="en-GB" dirty="0"/>
              <a:t> understand her homework.  </a:t>
            </a:r>
            <a:r>
              <a:rPr lang="en-GB" i="1" dirty="0"/>
              <a:t>doesn’t</a:t>
            </a:r>
            <a:endParaRPr lang="en-GB" dirty="0"/>
          </a:p>
          <a:p>
            <a:pPr lvl="0"/>
            <a:r>
              <a:rPr lang="en-GB" dirty="0"/>
              <a:t>Sam rarely laughs while </a:t>
            </a:r>
            <a:r>
              <a:rPr lang="en-GB" i="1" dirty="0"/>
              <a:t>he is</a:t>
            </a:r>
            <a:r>
              <a:rPr lang="en-GB" dirty="0"/>
              <a:t> sleeping.</a:t>
            </a:r>
          </a:p>
          <a:p>
            <a:pPr lvl="0"/>
            <a:r>
              <a:rPr lang="en-GB" dirty="0"/>
              <a:t>Bill likes chocolate but </a:t>
            </a:r>
            <a:r>
              <a:rPr lang="en-GB" i="1" dirty="0"/>
              <a:t>he has</a:t>
            </a:r>
            <a:r>
              <a:rPr lang="en-GB" dirty="0"/>
              <a:t> stopped eating it.</a:t>
            </a:r>
          </a:p>
          <a:p>
            <a:pPr lvl="0"/>
            <a:r>
              <a:rPr lang="en-GB" i="1" dirty="0"/>
              <a:t>We have</a:t>
            </a:r>
            <a:r>
              <a:rPr lang="en-GB" dirty="0"/>
              <a:t> tried to be fair to everyone.</a:t>
            </a:r>
          </a:p>
          <a:p>
            <a:pPr lvl="0"/>
            <a:r>
              <a:rPr lang="en-GB" dirty="0"/>
              <a:t>Karen and Sarah think </a:t>
            </a:r>
            <a:r>
              <a:rPr lang="en-GB" i="1" dirty="0"/>
              <a:t>they are</a:t>
            </a:r>
            <a:r>
              <a:rPr lang="en-GB" dirty="0"/>
              <a:t> cuter than you.</a:t>
            </a:r>
          </a:p>
          <a:p>
            <a:pPr lvl="0"/>
            <a:r>
              <a:rPr lang="en-GB" dirty="0"/>
              <a:t>Maria refused to admit that </a:t>
            </a:r>
            <a:r>
              <a:rPr lang="en-GB" i="1" dirty="0"/>
              <a:t>she had</a:t>
            </a:r>
            <a:r>
              <a:rPr lang="en-GB" dirty="0"/>
              <a:t> put butter in her pocket.</a:t>
            </a:r>
          </a:p>
          <a:p>
            <a:pPr lvl="0"/>
            <a:r>
              <a:rPr lang="en-GB" dirty="0"/>
              <a:t>Ashley promised that </a:t>
            </a:r>
            <a:r>
              <a:rPr lang="en-GB" i="1" dirty="0"/>
              <a:t>she would</a:t>
            </a:r>
            <a:r>
              <a:rPr lang="en-GB" dirty="0"/>
              <a:t> send us an e-mail.</a:t>
            </a:r>
          </a:p>
          <a:p>
            <a:pPr lvl="0"/>
            <a:r>
              <a:rPr lang="en-GB" dirty="0"/>
              <a:t>The report will be handed in but </a:t>
            </a:r>
            <a:r>
              <a:rPr lang="en-GB" i="1" dirty="0"/>
              <a:t>it will</a:t>
            </a:r>
            <a:r>
              <a:rPr lang="en-GB" dirty="0"/>
              <a:t> be late.</a:t>
            </a:r>
          </a:p>
          <a:p>
            <a:pPr lvl="0"/>
            <a:r>
              <a:rPr lang="en-GB" dirty="0"/>
              <a:t>I wonder if </a:t>
            </a:r>
            <a:r>
              <a:rPr lang="en-GB" i="1" dirty="0"/>
              <a:t>it is</a:t>
            </a:r>
            <a:r>
              <a:rPr lang="en-GB" dirty="0"/>
              <a:t> proper to eat soup with a knife and </a:t>
            </a:r>
            <a:r>
              <a:rPr lang="en-GB" dirty="0" smtClean="0"/>
              <a:t>fork.</a:t>
            </a:r>
          </a:p>
          <a:p>
            <a:pPr lvl="0"/>
            <a:r>
              <a:rPr lang="en-GB" dirty="0" smtClean="0"/>
              <a:t>That </a:t>
            </a:r>
            <a:r>
              <a:rPr lang="en-GB" dirty="0"/>
              <a:t>is the silliest song </a:t>
            </a:r>
            <a:r>
              <a:rPr lang="en-GB" i="1" dirty="0"/>
              <a:t>they have</a:t>
            </a:r>
            <a:r>
              <a:rPr lang="en-GB" dirty="0"/>
              <a:t> ever sung.</a:t>
            </a:r>
          </a:p>
          <a:p>
            <a:endParaRPr lang="en-GB" dirty="0"/>
          </a:p>
        </p:txBody>
      </p:sp>
      <p:sp>
        <p:nvSpPr>
          <p:cNvPr id="2" name="Title 1"/>
          <p:cNvSpPr>
            <a:spLocks noGrp="1"/>
          </p:cNvSpPr>
          <p:nvPr>
            <p:ph type="title"/>
          </p:nvPr>
        </p:nvSpPr>
        <p:spPr/>
        <p:txBody>
          <a:bodyPr>
            <a:normAutofit fontScale="90000"/>
          </a:bodyPr>
          <a:lstStyle/>
          <a:p>
            <a:r>
              <a:rPr lang="en-GB" u="sng" dirty="0"/>
              <a:t>CONTRACTIONS</a:t>
            </a:r>
            <a:r>
              <a:rPr lang="en-GB" b="1" u="sng" dirty="0"/>
              <a:t/>
            </a:r>
            <a:br>
              <a:rPr lang="en-GB" b="1" u="sng" dirty="0"/>
            </a:br>
            <a:endParaRPr lang="en-GB" dirty="0"/>
          </a:p>
        </p:txBody>
      </p:sp>
    </p:spTree>
    <p:extLst>
      <p:ext uri="{BB962C8B-B14F-4D97-AF65-F5344CB8AC3E}">
        <p14:creationId xmlns:p14="http://schemas.microsoft.com/office/powerpoint/2010/main" val="3354764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457200" y="1752600"/>
            <a:ext cx="4038600" cy="4525963"/>
          </a:xfrm>
        </p:spPr>
        <p:txBody>
          <a:bodyPr>
            <a:normAutofit lnSpcReduction="10000"/>
          </a:bodyPr>
          <a:lstStyle/>
          <a:p>
            <a:r>
              <a:rPr lang="en-GB" dirty="0" smtClean="0"/>
              <a:t>My brother is happy</a:t>
            </a:r>
          </a:p>
          <a:p>
            <a:r>
              <a:rPr lang="en-GB" dirty="0" smtClean="0"/>
              <a:t>As the plane takes off</a:t>
            </a:r>
          </a:p>
          <a:p>
            <a:r>
              <a:rPr lang="en-GB" dirty="0" smtClean="0"/>
              <a:t>He stopped reading</a:t>
            </a:r>
          </a:p>
          <a:p>
            <a:r>
              <a:rPr lang="en-GB" dirty="0" smtClean="0"/>
              <a:t>Whenever he chased his tail,</a:t>
            </a:r>
          </a:p>
          <a:p>
            <a:r>
              <a:rPr lang="en-GB" dirty="0" smtClean="0"/>
              <a:t>Although she felt sad,</a:t>
            </a:r>
            <a:endParaRPr lang="en-GB" dirty="0"/>
          </a:p>
        </p:txBody>
      </p:sp>
      <p:sp>
        <p:nvSpPr>
          <p:cNvPr id="5" name="Content Placeholder 4"/>
          <p:cNvSpPr>
            <a:spLocks noGrp="1"/>
          </p:cNvSpPr>
          <p:nvPr>
            <p:ph sz="half" idx="2"/>
          </p:nvPr>
        </p:nvSpPr>
        <p:spPr>
          <a:xfrm>
            <a:off x="4648200" y="1676400"/>
            <a:ext cx="4495800" cy="4525963"/>
          </a:xfrm>
        </p:spPr>
        <p:txBody>
          <a:bodyPr>
            <a:normAutofit lnSpcReduction="10000"/>
          </a:bodyPr>
          <a:lstStyle/>
          <a:p>
            <a:r>
              <a:rPr lang="en-GB" sz="2400" dirty="0" smtClean="0"/>
              <a:t>…</a:t>
            </a:r>
            <a:r>
              <a:rPr lang="en-GB" dirty="0" smtClean="0"/>
              <a:t>she sang at the concert.</a:t>
            </a:r>
          </a:p>
          <a:p>
            <a:r>
              <a:rPr lang="en-GB" dirty="0" smtClean="0"/>
              <a:t>…the dog ran in circles.</a:t>
            </a:r>
          </a:p>
          <a:p>
            <a:r>
              <a:rPr lang="en-GB" dirty="0" smtClean="0"/>
              <a:t>…I watch the wings vibrate.</a:t>
            </a:r>
          </a:p>
          <a:p>
            <a:r>
              <a:rPr lang="en-GB" dirty="0" smtClean="0"/>
              <a:t>…because the monster was making him scared.</a:t>
            </a:r>
          </a:p>
          <a:p>
            <a:r>
              <a:rPr lang="en-GB" dirty="0" smtClean="0"/>
              <a:t>…when his team wins.</a:t>
            </a:r>
          </a:p>
          <a:p>
            <a:endParaRPr lang="en-GB" sz="2400" dirty="0"/>
          </a:p>
        </p:txBody>
      </p:sp>
      <p:sp>
        <p:nvSpPr>
          <p:cNvPr id="3" name="Title 2"/>
          <p:cNvSpPr>
            <a:spLocks noGrp="1"/>
          </p:cNvSpPr>
          <p:nvPr>
            <p:ph type="title"/>
          </p:nvPr>
        </p:nvSpPr>
        <p:spPr/>
        <p:txBody>
          <a:bodyPr>
            <a:normAutofit fontScale="90000"/>
          </a:bodyPr>
          <a:lstStyle/>
          <a:p>
            <a:r>
              <a:rPr lang="en-GB" dirty="0" smtClean="0"/>
              <a:t>Clauses-write out the completed sentences by joining the clauses to make a whole sentence</a:t>
            </a:r>
            <a:endParaRPr lang="en-GB" dirty="0"/>
          </a:p>
        </p:txBody>
      </p:sp>
    </p:spTree>
    <p:extLst>
      <p:ext uri="{BB962C8B-B14F-4D97-AF65-F5344CB8AC3E}">
        <p14:creationId xmlns:p14="http://schemas.microsoft.com/office/powerpoint/2010/main" val="41435199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dirty="0" smtClean="0"/>
              <a:t>Combine each pair of sentences into one sentence containing a subordinate clause</a:t>
            </a:r>
          </a:p>
          <a:p>
            <a:r>
              <a:rPr lang="en-GB" u="sng" dirty="0" smtClean="0"/>
              <a:t>Example</a:t>
            </a:r>
          </a:p>
          <a:p>
            <a:r>
              <a:rPr lang="en-GB" dirty="0" smtClean="0"/>
              <a:t>A)John was travelling by train. He was going to visit his grandma. =John, who was going to visit his grandma, travelled by train. </a:t>
            </a:r>
          </a:p>
          <a:p>
            <a:r>
              <a:rPr lang="en-GB" dirty="0" smtClean="0"/>
              <a:t>B) Sabrina chose to walk to the party. She was wearing her favourite dress.</a:t>
            </a:r>
          </a:p>
          <a:p>
            <a:r>
              <a:rPr lang="en-GB" dirty="0" smtClean="0"/>
              <a:t>C) The dog growled at the man. It moved closer to him.</a:t>
            </a:r>
          </a:p>
          <a:p>
            <a:r>
              <a:rPr lang="en-GB" dirty="0" smtClean="0"/>
              <a:t>D) She opened the door of the cage. She hoped her pet was still inside. </a:t>
            </a:r>
            <a:endParaRPr lang="en-GB" dirty="0"/>
          </a:p>
        </p:txBody>
      </p:sp>
      <p:sp>
        <p:nvSpPr>
          <p:cNvPr id="3" name="Title 2"/>
          <p:cNvSpPr>
            <a:spLocks noGrp="1"/>
          </p:cNvSpPr>
          <p:nvPr>
            <p:ph type="title"/>
          </p:nvPr>
        </p:nvSpPr>
        <p:spPr/>
        <p:txBody>
          <a:bodyPr/>
          <a:lstStyle/>
          <a:p>
            <a:r>
              <a:rPr lang="en-GB" dirty="0" smtClean="0"/>
              <a:t>Using clauses</a:t>
            </a:r>
            <a:endParaRPr lang="en-GB" dirty="0"/>
          </a:p>
        </p:txBody>
      </p:sp>
    </p:spTree>
    <p:extLst>
      <p:ext uri="{BB962C8B-B14F-4D97-AF65-F5344CB8AC3E}">
        <p14:creationId xmlns:p14="http://schemas.microsoft.com/office/powerpoint/2010/main" val="738114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K</a:t>
            </a:r>
            <a:r>
              <a:rPr lang="en-GB" dirty="0" smtClean="0"/>
              <a:t>een to go home, John threw a tantrum. </a:t>
            </a:r>
          </a:p>
          <a:p>
            <a:r>
              <a:rPr lang="en-GB" dirty="0" smtClean="0"/>
              <a:t>Speaking from his heart, he displayed how he really felt.</a:t>
            </a:r>
          </a:p>
          <a:p>
            <a:r>
              <a:rPr lang="en-GB" dirty="0" smtClean="0"/>
              <a:t>My barber, who is very wealthy, cut his prices.</a:t>
            </a:r>
          </a:p>
          <a:p>
            <a:r>
              <a:rPr lang="en-GB" dirty="0" smtClean="0"/>
              <a:t>Whenever it snows, the mountains look beautiful.</a:t>
            </a:r>
          </a:p>
          <a:p>
            <a:r>
              <a:rPr lang="en-GB" dirty="0" smtClean="0"/>
              <a:t>The DVD, which I bought yesterday, was already damaged.</a:t>
            </a:r>
          </a:p>
          <a:p>
            <a:r>
              <a:rPr lang="en-GB" dirty="0" smtClean="0"/>
              <a:t>Until the bridge was built, people crossed the river by boat. </a:t>
            </a:r>
          </a:p>
          <a:p>
            <a:endParaRPr lang="en-GB" dirty="0"/>
          </a:p>
        </p:txBody>
      </p:sp>
      <p:sp>
        <p:nvSpPr>
          <p:cNvPr id="3" name="Title 2"/>
          <p:cNvSpPr>
            <a:spLocks noGrp="1"/>
          </p:cNvSpPr>
          <p:nvPr>
            <p:ph type="title"/>
          </p:nvPr>
        </p:nvSpPr>
        <p:spPr/>
        <p:txBody>
          <a:bodyPr>
            <a:noAutofit/>
          </a:bodyPr>
          <a:lstStyle/>
          <a:p>
            <a:r>
              <a:rPr lang="en-GB" sz="3200" dirty="0" smtClean="0"/>
              <a:t>Write out the following sentences and underline the subordinate clause</a:t>
            </a:r>
            <a:endParaRPr lang="en-GB" sz="3200" dirty="0"/>
          </a:p>
        </p:txBody>
      </p:sp>
    </p:spTree>
    <p:extLst>
      <p:ext uri="{BB962C8B-B14F-4D97-AF65-F5344CB8AC3E}">
        <p14:creationId xmlns:p14="http://schemas.microsoft.com/office/powerpoint/2010/main" val="3488340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after, whenever, since, before, until, like, for</a:t>
            </a:r>
            <a:endParaRPr lang="en-GB" dirty="0"/>
          </a:p>
        </p:txBody>
      </p:sp>
      <p:sp>
        <p:nvSpPr>
          <p:cNvPr id="3" name="Title 2"/>
          <p:cNvSpPr>
            <a:spLocks noGrp="1"/>
          </p:cNvSpPr>
          <p:nvPr>
            <p:ph type="title"/>
          </p:nvPr>
        </p:nvSpPr>
        <p:spPr/>
        <p:txBody>
          <a:bodyPr>
            <a:normAutofit fontScale="90000"/>
          </a:bodyPr>
          <a:lstStyle/>
          <a:p>
            <a:r>
              <a:rPr lang="en-GB" dirty="0" smtClean="0"/>
              <a:t>Use each of these words to begin a sentence</a:t>
            </a:r>
            <a:endParaRPr lang="en-GB" dirty="0"/>
          </a:p>
        </p:txBody>
      </p:sp>
    </p:spTree>
    <p:extLst>
      <p:ext uri="{BB962C8B-B14F-4D97-AF65-F5344CB8AC3E}">
        <p14:creationId xmlns:p14="http://schemas.microsoft.com/office/powerpoint/2010/main" val="1685207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525963"/>
          </a:xfrm>
        </p:spPr>
        <p:txBody>
          <a:bodyPr/>
          <a:lstStyle/>
          <a:p>
            <a:r>
              <a:rPr lang="en-GB" dirty="0" smtClean="0"/>
              <a:t>I’ve just bought Justin </a:t>
            </a:r>
            <a:r>
              <a:rPr lang="en-GB" dirty="0" err="1" smtClean="0"/>
              <a:t>Bieber’s</a:t>
            </a:r>
            <a:r>
              <a:rPr lang="en-GB" dirty="0" smtClean="0"/>
              <a:t> new album, [</a:t>
            </a:r>
            <a:r>
              <a:rPr lang="en-GB" dirty="0" err="1" smtClean="0"/>
              <a:t>wh</a:t>
            </a:r>
            <a:r>
              <a:rPr lang="en-GB" dirty="0" smtClean="0"/>
              <a:t>…] is awful.</a:t>
            </a:r>
          </a:p>
          <a:p>
            <a:r>
              <a:rPr lang="en-GB" dirty="0" smtClean="0"/>
              <a:t>It’s for my best friend John, [</a:t>
            </a:r>
            <a:r>
              <a:rPr lang="en-GB" dirty="0" err="1" smtClean="0"/>
              <a:t>wh</a:t>
            </a:r>
            <a:r>
              <a:rPr lang="en-GB" dirty="0" smtClean="0"/>
              <a:t>…] lives in New York.</a:t>
            </a:r>
          </a:p>
          <a:p>
            <a:r>
              <a:rPr lang="en-GB" dirty="0" smtClean="0"/>
              <a:t>It was in Devon [</a:t>
            </a:r>
            <a:r>
              <a:rPr lang="en-GB" dirty="0" err="1" smtClean="0"/>
              <a:t>wh</a:t>
            </a:r>
            <a:r>
              <a:rPr lang="en-GB" dirty="0" smtClean="0"/>
              <a:t>…] there was a terrible outbreak of foot and mouth disease.</a:t>
            </a:r>
          </a:p>
          <a:p>
            <a:r>
              <a:rPr lang="en-GB" dirty="0" smtClean="0"/>
              <a:t>I meant that bottle of lemonade [</a:t>
            </a:r>
            <a:r>
              <a:rPr lang="en-GB" dirty="0" err="1" smtClean="0"/>
              <a:t>wh</a:t>
            </a:r>
            <a:r>
              <a:rPr lang="en-GB" dirty="0" smtClean="0"/>
              <a:t>…] has probably gone a bit flat. </a:t>
            </a:r>
          </a:p>
          <a:p>
            <a:r>
              <a:rPr lang="en-GB" dirty="0" smtClean="0"/>
              <a:t>Sarah [</a:t>
            </a:r>
            <a:r>
              <a:rPr lang="en-GB" dirty="0" err="1" smtClean="0"/>
              <a:t>wh</a:t>
            </a:r>
            <a:r>
              <a:rPr lang="en-GB" dirty="0" smtClean="0"/>
              <a:t>…] is packing for her holidays, is a bit tired. </a:t>
            </a:r>
            <a:endParaRPr lang="en-GB" dirty="0"/>
          </a:p>
        </p:txBody>
      </p:sp>
      <p:sp>
        <p:nvSpPr>
          <p:cNvPr id="3" name="Title 2"/>
          <p:cNvSpPr>
            <a:spLocks noGrp="1"/>
          </p:cNvSpPr>
          <p:nvPr>
            <p:ph type="title"/>
          </p:nvPr>
        </p:nvSpPr>
        <p:spPr/>
        <p:txBody>
          <a:bodyPr>
            <a:normAutofit fontScale="90000"/>
          </a:bodyPr>
          <a:lstStyle/>
          <a:p>
            <a:r>
              <a:rPr lang="en-GB" dirty="0" smtClean="0"/>
              <a:t>Complete each of these sentences by adding a </a:t>
            </a:r>
            <a:r>
              <a:rPr lang="en-GB" dirty="0" err="1"/>
              <a:t>w</a:t>
            </a:r>
            <a:r>
              <a:rPr lang="en-GB" smtClean="0"/>
              <a:t>h</a:t>
            </a:r>
            <a:r>
              <a:rPr lang="en-GB" dirty="0" smtClean="0"/>
              <a:t>(who, which, where) clause</a:t>
            </a:r>
            <a:endParaRPr lang="en-GB" dirty="0"/>
          </a:p>
        </p:txBody>
      </p:sp>
    </p:spTree>
    <p:extLst>
      <p:ext uri="{BB962C8B-B14F-4D97-AF65-F5344CB8AC3E}">
        <p14:creationId xmlns:p14="http://schemas.microsoft.com/office/powerpoint/2010/main" val="2547972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736858120"/>
              </p:ext>
            </p:extLst>
          </p:nvPr>
        </p:nvGraphicFramePr>
        <p:xfrm>
          <a:off x="533400" y="1752600"/>
          <a:ext cx="8229600" cy="443992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685800">
                <a:tc>
                  <a:txBody>
                    <a:bodyPr/>
                    <a:lstStyle/>
                    <a:p>
                      <a:pPr algn="ctr"/>
                      <a:r>
                        <a:rPr lang="en-GB" sz="2000" dirty="0" smtClean="0"/>
                        <a:t>Type of word</a:t>
                      </a:r>
                      <a:endParaRPr lang="en-GB" sz="2000" dirty="0"/>
                    </a:p>
                  </a:txBody>
                  <a:tcPr/>
                </a:tc>
                <a:tc>
                  <a:txBody>
                    <a:bodyPr/>
                    <a:lstStyle/>
                    <a:p>
                      <a:pPr algn="ctr"/>
                      <a:r>
                        <a:rPr lang="en-GB" sz="2000" dirty="0" smtClean="0"/>
                        <a:t>Definition</a:t>
                      </a:r>
                      <a:endParaRPr lang="en-GB" sz="2000" dirty="0"/>
                    </a:p>
                  </a:txBody>
                  <a:tcPr/>
                </a:tc>
                <a:extLst>
                  <a:ext uri="{0D108BD9-81ED-4DB2-BD59-A6C34878D82A}">
                    <a16:rowId xmlns:a16="http://schemas.microsoft.com/office/drawing/2014/main" val="10000"/>
                  </a:ext>
                </a:extLst>
              </a:tr>
              <a:tr h="370840">
                <a:tc>
                  <a:txBody>
                    <a:bodyPr/>
                    <a:lstStyle/>
                    <a:p>
                      <a:pPr algn="ctr"/>
                      <a:r>
                        <a:rPr lang="en-GB" sz="2000" dirty="0" smtClean="0"/>
                        <a:t>Noun</a:t>
                      </a:r>
                      <a:endParaRPr lang="en-GB" sz="2000" dirty="0"/>
                    </a:p>
                  </a:txBody>
                  <a:tcPr/>
                </a:tc>
                <a:tc>
                  <a:txBody>
                    <a:bodyPr/>
                    <a:lstStyle/>
                    <a:p>
                      <a:pPr algn="ctr"/>
                      <a:r>
                        <a:rPr lang="en-GB" sz="2000" dirty="0" smtClean="0"/>
                        <a:t>Joins two sentences or part</a:t>
                      </a:r>
                      <a:r>
                        <a:rPr lang="en-GB" sz="2000" baseline="0" dirty="0" smtClean="0"/>
                        <a:t> of a sentence</a:t>
                      </a:r>
                      <a:endParaRPr lang="en-GB" sz="2000" dirty="0"/>
                    </a:p>
                  </a:txBody>
                  <a:tcPr/>
                </a:tc>
                <a:extLst>
                  <a:ext uri="{0D108BD9-81ED-4DB2-BD59-A6C34878D82A}">
                    <a16:rowId xmlns:a16="http://schemas.microsoft.com/office/drawing/2014/main" val="10001"/>
                  </a:ext>
                </a:extLst>
              </a:tr>
              <a:tr h="370840">
                <a:tc>
                  <a:txBody>
                    <a:bodyPr/>
                    <a:lstStyle/>
                    <a:p>
                      <a:pPr algn="ctr"/>
                      <a:r>
                        <a:rPr lang="en-GB" sz="2000" dirty="0" smtClean="0"/>
                        <a:t>Verb</a:t>
                      </a:r>
                      <a:endParaRPr lang="en-GB" sz="2000" dirty="0"/>
                    </a:p>
                  </a:txBody>
                  <a:tcPr/>
                </a:tc>
                <a:tc>
                  <a:txBody>
                    <a:bodyPr/>
                    <a:lstStyle/>
                    <a:p>
                      <a:pPr algn="ctr"/>
                      <a:r>
                        <a:rPr lang="en-GB" sz="2000" dirty="0" smtClean="0"/>
                        <a:t>Describes a noun</a:t>
                      </a:r>
                      <a:endParaRPr lang="en-GB" sz="2000" dirty="0"/>
                    </a:p>
                  </a:txBody>
                  <a:tcPr/>
                </a:tc>
                <a:extLst>
                  <a:ext uri="{0D108BD9-81ED-4DB2-BD59-A6C34878D82A}">
                    <a16:rowId xmlns:a16="http://schemas.microsoft.com/office/drawing/2014/main" val="10002"/>
                  </a:ext>
                </a:extLst>
              </a:tr>
              <a:tr h="370840">
                <a:tc>
                  <a:txBody>
                    <a:bodyPr/>
                    <a:lstStyle/>
                    <a:p>
                      <a:pPr algn="ctr"/>
                      <a:r>
                        <a:rPr lang="en-GB" sz="2000" dirty="0" smtClean="0"/>
                        <a:t>Auxiliary verb</a:t>
                      </a:r>
                      <a:endParaRPr lang="en-GB" sz="2000" dirty="0"/>
                    </a:p>
                  </a:txBody>
                  <a:tcPr/>
                </a:tc>
                <a:tc>
                  <a:txBody>
                    <a:bodyPr/>
                    <a:lstStyle/>
                    <a:p>
                      <a:pPr algn="ctr"/>
                      <a:r>
                        <a:rPr lang="en-GB" sz="2000" dirty="0" smtClean="0"/>
                        <a:t>Introduces a noun</a:t>
                      </a:r>
                      <a:endParaRPr lang="en-GB" sz="2000" dirty="0"/>
                    </a:p>
                  </a:txBody>
                  <a:tcPr/>
                </a:tc>
                <a:extLst>
                  <a:ext uri="{0D108BD9-81ED-4DB2-BD59-A6C34878D82A}">
                    <a16:rowId xmlns:a16="http://schemas.microsoft.com/office/drawing/2014/main" val="10003"/>
                  </a:ext>
                </a:extLst>
              </a:tr>
              <a:tr h="370840">
                <a:tc>
                  <a:txBody>
                    <a:bodyPr/>
                    <a:lstStyle/>
                    <a:p>
                      <a:pPr algn="ctr"/>
                      <a:r>
                        <a:rPr lang="en-GB" sz="2000" dirty="0" smtClean="0"/>
                        <a:t>Adjective</a:t>
                      </a:r>
                      <a:endParaRPr lang="en-GB" sz="2000" dirty="0"/>
                    </a:p>
                  </a:txBody>
                  <a:tcPr/>
                </a:tc>
                <a:tc>
                  <a:txBody>
                    <a:bodyPr/>
                    <a:lstStyle/>
                    <a:p>
                      <a:pPr algn="ctr"/>
                      <a:r>
                        <a:rPr lang="en-GB" sz="2000" dirty="0" smtClean="0"/>
                        <a:t>Helps the main verb in a sentence</a:t>
                      </a:r>
                      <a:endParaRPr lang="en-GB" sz="2000" dirty="0"/>
                    </a:p>
                  </a:txBody>
                  <a:tcPr/>
                </a:tc>
                <a:extLst>
                  <a:ext uri="{0D108BD9-81ED-4DB2-BD59-A6C34878D82A}">
                    <a16:rowId xmlns:a16="http://schemas.microsoft.com/office/drawing/2014/main" val="10004"/>
                  </a:ext>
                </a:extLst>
              </a:tr>
              <a:tr h="370840">
                <a:tc>
                  <a:txBody>
                    <a:bodyPr/>
                    <a:lstStyle/>
                    <a:p>
                      <a:pPr algn="ctr"/>
                      <a:r>
                        <a:rPr lang="en-GB" sz="2000" dirty="0" smtClean="0"/>
                        <a:t>Preposition</a:t>
                      </a:r>
                      <a:endParaRPr lang="en-GB" sz="2000" dirty="0"/>
                    </a:p>
                  </a:txBody>
                  <a:tcPr/>
                </a:tc>
                <a:tc>
                  <a:txBody>
                    <a:bodyPr/>
                    <a:lstStyle/>
                    <a:p>
                      <a:pPr algn="ctr"/>
                      <a:r>
                        <a:rPr lang="en-GB" sz="2000" dirty="0" smtClean="0"/>
                        <a:t>Describes a verb</a:t>
                      </a:r>
                      <a:endParaRPr lang="en-GB" sz="2000" dirty="0"/>
                    </a:p>
                  </a:txBody>
                  <a:tcPr/>
                </a:tc>
                <a:extLst>
                  <a:ext uri="{0D108BD9-81ED-4DB2-BD59-A6C34878D82A}">
                    <a16:rowId xmlns:a16="http://schemas.microsoft.com/office/drawing/2014/main" val="10005"/>
                  </a:ext>
                </a:extLst>
              </a:tr>
              <a:tr h="370840">
                <a:tc>
                  <a:txBody>
                    <a:bodyPr/>
                    <a:lstStyle/>
                    <a:p>
                      <a:pPr algn="ctr"/>
                      <a:r>
                        <a:rPr lang="en-GB" sz="2000" dirty="0" smtClean="0"/>
                        <a:t>Conjunction</a:t>
                      </a:r>
                      <a:endParaRPr lang="en-GB" sz="2000" dirty="0"/>
                    </a:p>
                  </a:txBody>
                  <a:tcPr/>
                </a:tc>
                <a:tc>
                  <a:txBody>
                    <a:bodyPr/>
                    <a:lstStyle/>
                    <a:p>
                      <a:pPr algn="ctr"/>
                      <a:r>
                        <a:rPr lang="en-GB" sz="2000" dirty="0" smtClean="0"/>
                        <a:t>Is a person, place or thing</a:t>
                      </a:r>
                      <a:endParaRPr lang="en-GB" sz="2000" dirty="0"/>
                    </a:p>
                  </a:txBody>
                  <a:tcPr/>
                </a:tc>
                <a:extLst>
                  <a:ext uri="{0D108BD9-81ED-4DB2-BD59-A6C34878D82A}">
                    <a16:rowId xmlns:a16="http://schemas.microsoft.com/office/drawing/2014/main" val="10006"/>
                  </a:ext>
                </a:extLst>
              </a:tr>
              <a:tr h="370840">
                <a:tc>
                  <a:txBody>
                    <a:bodyPr/>
                    <a:lstStyle/>
                    <a:p>
                      <a:pPr algn="ctr"/>
                      <a:r>
                        <a:rPr lang="en-GB" sz="2000" dirty="0" smtClean="0"/>
                        <a:t>Article</a:t>
                      </a:r>
                      <a:endParaRPr lang="en-GB" sz="2000" dirty="0"/>
                    </a:p>
                  </a:txBody>
                  <a:tcPr/>
                </a:tc>
                <a:tc>
                  <a:txBody>
                    <a:bodyPr/>
                    <a:lstStyle/>
                    <a:p>
                      <a:pPr algn="ctr"/>
                      <a:r>
                        <a:rPr lang="en-GB" sz="2000" dirty="0" smtClean="0"/>
                        <a:t>Is a doing or being word</a:t>
                      </a:r>
                      <a:endParaRPr lang="en-GB" sz="2000" dirty="0"/>
                    </a:p>
                  </a:txBody>
                  <a:tcPr/>
                </a:tc>
                <a:extLst>
                  <a:ext uri="{0D108BD9-81ED-4DB2-BD59-A6C34878D82A}">
                    <a16:rowId xmlns:a16="http://schemas.microsoft.com/office/drawing/2014/main" val="10007"/>
                  </a:ext>
                </a:extLst>
              </a:tr>
              <a:tr h="370840">
                <a:tc>
                  <a:txBody>
                    <a:bodyPr/>
                    <a:lstStyle/>
                    <a:p>
                      <a:endParaRPr lang="en-GB"/>
                    </a:p>
                  </a:txBody>
                  <a:tcPr/>
                </a:tc>
                <a:tc>
                  <a:txBody>
                    <a:bodyPr/>
                    <a:lstStyle/>
                    <a:p>
                      <a:endParaRPr lang="en-GB" dirty="0"/>
                    </a:p>
                  </a:txBody>
                  <a:tcPr/>
                </a:tc>
                <a:extLst>
                  <a:ext uri="{0D108BD9-81ED-4DB2-BD59-A6C34878D82A}">
                    <a16:rowId xmlns:a16="http://schemas.microsoft.com/office/drawing/2014/main" val="10008"/>
                  </a:ext>
                </a:extLst>
              </a:tr>
            </a:tbl>
          </a:graphicData>
        </a:graphic>
      </p:graphicFrame>
      <p:sp>
        <p:nvSpPr>
          <p:cNvPr id="3" name="Title 2"/>
          <p:cNvSpPr>
            <a:spLocks noGrp="1"/>
          </p:cNvSpPr>
          <p:nvPr>
            <p:ph type="title"/>
          </p:nvPr>
        </p:nvSpPr>
        <p:spPr/>
        <p:txBody>
          <a:bodyPr>
            <a:normAutofit fontScale="90000"/>
          </a:bodyPr>
          <a:lstStyle/>
          <a:p>
            <a:r>
              <a:rPr lang="en-GB" dirty="0" smtClean="0"/>
              <a:t>Copy the table and match each type of word to its </a:t>
            </a:r>
            <a:r>
              <a:rPr lang="en-GB" smtClean="0"/>
              <a:t>correct definition</a:t>
            </a:r>
            <a:endParaRPr lang="en-GB" dirty="0"/>
          </a:p>
        </p:txBody>
      </p:sp>
    </p:spTree>
    <p:extLst>
      <p:ext uri="{BB962C8B-B14F-4D97-AF65-F5344CB8AC3E}">
        <p14:creationId xmlns:p14="http://schemas.microsoft.com/office/powerpoint/2010/main" val="669882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291"/>
          </a:xfrm>
        </p:spPr>
        <p:txBody>
          <a:bodyPr>
            <a:normAutofit lnSpcReduction="10000"/>
          </a:bodyPr>
          <a:lstStyle/>
          <a:p>
            <a:pPr marL="109728" indent="0">
              <a:buNone/>
            </a:pPr>
            <a:r>
              <a:rPr lang="en-GB" dirty="0" smtClean="0"/>
              <a:t>Copy out the following sentences, underlining the </a:t>
            </a:r>
            <a:r>
              <a:rPr lang="en-GB" i="1" dirty="0" smtClean="0"/>
              <a:t>qualifying words </a:t>
            </a:r>
            <a:r>
              <a:rPr lang="en-GB" dirty="0" smtClean="0"/>
              <a:t>used in each one.</a:t>
            </a:r>
          </a:p>
          <a:p>
            <a:pPr marL="109728" indent="0">
              <a:buNone/>
            </a:pPr>
            <a:r>
              <a:rPr lang="en-GB" b="1" dirty="0" smtClean="0"/>
              <a:t>E.g. it is hard to understand </a:t>
            </a:r>
            <a:r>
              <a:rPr lang="en-GB" b="1" u="sng" dirty="0" smtClean="0"/>
              <a:t>completely</a:t>
            </a:r>
            <a:r>
              <a:rPr lang="en-GB" b="1" dirty="0" smtClean="0"/>
              <a:t> why he shaved off his eyebrows.</a:t>
            </a:r>
          </a:p>
          <a:p>
            <a:endParaRPr lang="en-GB" b="1" dirty="0" smtClean="0"/>
          </a:p>
          <a:p>
            <a:r>
              <a:rPr lang="en-GB" dirty="0" smtClean="0"/>
              <a:t>1) They mostly attack after dark.</a:t>
            </a:r>
          </a:p>
          <a:p>
            <a:r>
              <a:rPr lang="en-GB" dirty="0" smtClean="0"/>
              <a:t>2) You might guess from her squint that she is partially sighted.</a:t>
            </a:r>
          </a:p>
          <a:p>
            <a:r>
              <a:rPr lang="en-GB" dirty="0" smtClean="0"/>
              <a:t>3) Teenagers hardly ever pay attention to their elders.</a:t>
            </a:r>
          </a:p>
          <a:p>
            <a:r>
              <a:rPr lang="en-GB" dirty="0" smtClean="0"/>
              <a:t>4) I think you will find that you are slightly mistaken.</a:t>
            </a:r>
            <a:endParaRPr lang="en-GB" dirty="0"/>
          </a:p>
        </p:txBody>
      </p:sp>
      <p:sp>
        <p:nvSpPr>
          <p:cNvPr id="3" name="Title 2"/>
          <p:cNvSpPr>
            <a:spLocks noGrp="1"/>
          </p:cNvSpPr>
          <p:nvPr>
            <p:ph type="title"/>
          </p:nvPr>
        </p:nvSpPr>
        <p:spPr/>
        <p:txBody>
          <a:bodyPr/>
          <a:lstStyle/>
          <a:p>
            <a:r>
              <a:rPr lang="en-GB" dirty="0"/>
              <a:t>Q</a:t>
            </a:r>
            <a:r>
              <a:rPr lang="en-GB" dirty="0" smtClean="0"/>
              <a:t>ualifiers</a:t>
            </a:r>
            <a:endParaRPr lang="en-GB" dirty="0"/>
          </a:p>
        </p:txBody>
      </p:sp>
    </p:spTree>
    <p:extLst>
      <p:ext uri="{BB962C8B-B14F-4D97-AF65-F5344CB8AC3E}">
        <p14:creationId xmlns:p14="http://schemas.microsoft.com/office/powerpoint/2010/main" val="34434687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I is wait o’ favourite . my clock, that’s when four ,,  cartoon on can’t </a:t>
            </a:r>
            <a:r>
              <a:rPr lang="en-GB" dirty="0" err="1" smtClean="0"/>
              <a:t>Spongebob</a:t>
            </a:r>
            <a:r>
              <a:rPr lang="en-GB" dirty="0" smtClean="0"/>
              <a:t> until </a:t>
            </a:r>
          </a:p>
          <a:p>
            <a:r>
              <a:rPr lang="en-GB" dirty="0" smtClean="0"/>
              <a:t>I can’t wait until four o’clock, that’s when my favourite cartoon, </a:t>
            </a:r>
            <a:r>
              <a:rPr lang="en-GB" dirty="0" err="1" smtClean="0"/>
              <a:t>Spongebob</a:t>
            </a:r>
            <a:r>
              <a:rPr lang="en-GB" dirty="0" smtClean="0"/>
              <a:t>, is on.</a:t>
            </a:r>
            <a:endParaRPr lang="en-GB" dirty="0"/>
          </a:p>
        </p:txBody>
      </p:sp>
      <p:sp>
        <p:nvSpPr>
          <p:cNvPr id="3" name="Title 2"/>
          <p:cNvSpPr>
            <a:spLocks noGrp="1"/>
          </p:cNvSpPr>
          <p:nvPr>
            <p:ph type="title"/>
          </p:nvPr>
        </p:nvSpPr>
        <p:spPr/>
        <p:txBody>
          <a:bodyPr/>
          <a:lstStyle/>
          <a:p>
            <a:r>
              <a:rPr lang="en-GB" dirty="0" smtClean="0"/>
              <a:t>	Unscramble the sentence</a:t>
            </a:r>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3352800"/>
            <a:ext cx="3009900" cy="300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2911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dirty="0"/>
              <a:t>w</a:t>
            </a:r>
            <a:r>
              <a:rPr lang="en-GB" dirty="0" smtClean="0"/>
              <a:t>orld the </a:t>
            </a:r>
            <a:r>
              <a:rPr lang="en-GB" dirty="0" err="1" smtClean="0"/>
              <a:t>The</a:t>
            </a:r>
            <a:r>
              <a:rPr lang="en-GB" dirty="0" smtClean="0"/>
              <a:t> seven </a:t>
            </a:r>
            <a:r>
              <a:rPr lang="en-GB" dirty="0"/>
              <a:t>p</a:t>
            </a:r>
            <a:r>
              <a:rPr lang="en-GB" dirty="0" smtClean="0"/>
              <a:t>eople </a:t>
            </a:r>
            <a:r>
              <a:rPr lang="en-GB" dirty="0"/>
              <a:t>o</a:t>
            </a:r>
            <a:r>
              <a:rPr lang="en-GB" dirty="0" smtClean="0"/>
              <a:t>f </a:t>
            </a:r>
            <a:r>
              <a:rPr lang="en-GB" dirty="0"/>
              <a:t>n</a:t>
            </a:r>
            <a:r>
              <a:rPr lang="en-GB" dirty="0" smtClean="0"/>
              <a:t>umber </a:t>
            </a:r>
            <a:r>
              <a:rPr lang="en-GB" dirty="0"/>
              <a:t>n</a:t>
            </a:r>
            <a:r>
              <a:rPr lang="en-GB" dirty="0" smtClean="0"/>
              <a:t>ow in </a:t>
            </a:r>
            <a:r>
              <a:rPr lang="en-GB" dirty="0"/>
              <a:t>h</a:t>
            </a:r>
            <a:r>
              <a:rPr lang="en-GB" dirty="0" smtClean="0"/>
              <a:t>as </a:t>
            </a:r>
            <a:r>
              <a:rPr lang="en-GB" dirty="0"/>
              <a:t>e</a:t>
            </a:r>
            <a:r>
              <a:rPr lang="en-GB" dirty="0" smtClean="0"/>
              <a:t>xceeded billion.</a:t>
            </a:r>
          </a:p>
          <a:p>
            <a:r>
              <a:rPr lang="en-GB" dirty="0" smtClean="0"/>
              <a:t>The number of people in the world has now exceeded seven billion. </a:t>
            </a:r>
            <a:endParaRPr lang="en-GB" dirty="0"/>
          </a:p>
          <a:p>
            <a:endParaRPr lang="en-GB" dirty="0"/>
          </a:p>
        </p:txBody>
      </p:sp>
      <p:sp>
        <p:nvSpPr>
          <p:cNvPr id="3" name="Title 2"/>
          <p:cNvSpPr>
            <a:spLocks noGrp="1"/>
          </p:cNvSpPr>
          <p:nvPr>
            <p:ph type="title"/>
          </p:nvPr>
        </p:nvSpPr>
        <p:spPr/>
        <p:txBody>
          <a:bodyPr/>
          <a:lstStyle/>
          <a:p>
            <a:r>
              <a:rPr lang="en-GB" dirty="0" smtClean="0"/>
              <a:t>	Unscramble the sentence</a:t>
            </a:r>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3581399"/>
            <a:ext cx="7467599" cy="282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357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"dreamt" "-</a:t>
            </a:r>
            <a:r>
              <a:rPr lang="en-GB" dirty="0" err="1"/>
              <a:t>mt</a:t>
            </a:r>
            <a:r>
              <a:rPr lang="en-GB" dirty="0"/>
              <a:t>" Ends English in is letters only that The </a:t>
            </a:r>
            <a:r>
              <a:rPr lang="en-GB" dirty="0" err="1"/>
              <a:t>the</a:t>
            </a:r>
            <a:r>
              <a:rPr lang="en-GB" dirty="0"/>
              <a:t> with word</a:t>
            </a:r>
          </a:p>
          <a:p>
            <a:pPr marL="109728" indent="0">
              <a:buNone/>
            </a:pPr>
            <a:endParaRPr lang="en-GB" dirty="0"/>
          </a:p>
          <a:p>
            <a:endParaRPr lang="en-GB" dirty="0" smtClean="0"/>
          </a:p>
          <a:p>
            <a:r>
              <a:rPr lang="en-GB" dirty="0" smtClean="0"/>
              <a:t>The </a:t>
            </a:r>
            <a:r>
              <a:rPr lang="en-GB" dirty="0"/>
              <a:t>only word in English that ends with the letters "-</a:t>
            </a:r>
            <a:r>
              <a:rPr lang="en-GB" dirty="0" err="1"/>
              <a:t>mt</a:t>
            </a:r>
            <a:r>
              <a:rPr lang="en-GB" dirty="0"/>
              <a:t>" is "</a:t>
            </a:r>
            <a:r>
              <a:rPr lang="en-GB" dirty="0" smtClean="0"/>
              <a:t>dreamt“</a:t>
            </a:r>
          </a:p>
          <a:p>
            <a:endParaRPr lang="en-GB" dirty="0"/>
          </a:p>
          <a:p>
            <a:endParaRPr lang="en-GB" dirty="0"/>
          </a:p>
        </p:txBody>
      </p:sp>
      <p:sp>
        <p:nvSpPr>
          <p:cNvPr id="3" name="Title 2"/>
          <p:cNvSpPr>
            <a:spLocks noGrp="1"/>
          </p:cNvSpPr>
          <p:nvPr>
            <p:ph type="title"/>
          </p:nvPr>
        </p:nvSpPr>
        <p:spPr/>
        <p:txBody>
          <a:bodyPr/>
          <a:lstStyle/>
          <a:p>
            <a:r>
              <a:rPr lang="en-GB" dirty="0" smtClean="0"/>
              <a:t>Unscramble the sentence</a:t>
            </a:r>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4267200"/>
            <a:ext cx="2457450" cy="185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8503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109728" indent="0">
              <a:buNone/>
            </a:pPr>
            <a:r>
              <a:rPr lang="fr-FR" sz="2800" b="1" dirty="0" smtClean="0"/>
              <a:t>Pirates</a:t>
            </a:r>
            <a:r>
              <a:rPr lang="fr-FR" sz="2800" b="1" dirty="0"/>
              <a:t>, pirates, </a:t>
            </a:r>
            <a:r>
              <a:rPr lang="fr-FR" sz="2800" b="1" dirty="0" smtClean="0"/>
              <a:t>pirates</a:t>
            </a:r>
          </a:p>
          <a:p>
            <a:pPr marL="109728" indent="0">
              <a:buNone/>
            </a:pPr>
            <a:endParaRPr lang="en-GB" sz="2400" b="1" dirty="0"/>
          </a:p>
          <a:p>
            <a:r>
              <a:rPr lang="fr-FR" sz="2800" dirty="0"/>
              <a:t>__________, __________, __________ pirates,</a:t>
            </a:r>
            <a:endParaRPr lang="en-GB" sz="2000" dirty="0"/>
          </a:p>
          <a:p>
            <a:r>
              <a:rPr lang="fr-FR" sz="2800" dirty="0"/>
              <a:t>__________, __________, __________ pirates,</a:t>
            </a:r>
            <a:endParaRPr lang="en-GB" sz="2000" dirty="0"/>
          </a:p>
          <a:p>
            <a:pPr marL="109728" indent="0">
              <a:buNone/>
            </a:pPr>
            <a:r>
              <a:rPr lang="fr-FR" sz="2800" dirty="0"/>
              <a:t> </a:t>
            </a:r>
            <a:endParaRPr lang="en-GB" sz="2000" dirty="0"/>
          </a:p>
          <a:p>
            <a:pPr lvl="0"/>
            <a:r>
              <a:rPr lang="en-GB" sz="2800" b="1" dirty="0"/>
              <a:t>Choose a letter.  For example, ‘c’.  Choose three adjectives beginning with ‘c’ to describe the pirates.  For example, cold, cunning, </a:t>
            </a:r>
            <a:r>
              <a:rPr lang="en-GB" sz="2800" b="1" dirty="0" smtClean="0"/>
              <a:t>cannibal.</a:t>
            </a:r>
            <a:endParaRPr lang="en-GB" sz="2400" b="1" dirty="0"/>
          </a:p>
          <a:p>
            <a:pPr lvl="0"/>
            <a:endParaRPr lang="en-GB" sz="2400" b="1" dirty="0"/>
          </a:p>
          <a:p>
            <a:pPr lvl="0"/>
            <a:r>
              <a:rPr lang="en-GB" sz="2400" dirty="0" smtClean="0"/>
              <a:t>The </a:t>
            </a:r>
            <a:r>
              <a:rPr lang="en-GB" sz="2400" dirty="0"/>
              <a:t>adjectives you choose must have one, two then three syllables in them.</a:t>
            </a:r>
            <a:endParaRPr lang="en-GB" sz="2000" dirty="0"/>
          </a:p>
          <a:p>
            <a:r>
              <a:rPr lang="en-GB" sz="2800" dirty="0"/>
              <a:t> </a:t>
            </a:r>
            <a:endParaRPr lang="en-GB" sz="2000" dirty="0"/>
          </a:p>
          <a:p>
            <a:pPr lvl="0"/>
            <a:r>
              <a:rPr lang="en-GB" sz="2800" dirty="0"/>
              <a:t> Repeat with a different letter</a:t>
            </a:r>
            <a:r>
              <a:rPr lang="en-GB" sz="2800" dirty="0" smtClean="0"/>
              <a:t>.</a:t>
            </a:r>
            <a:r>
              <a:rPr lang="en-GB" sz="2800" dirty="0"/>
              <a:t/>
            </a:r>
            <a:br>
              <a:rPr lang="en-GB" sz="2800" dirty="0"/>
            </a:br>
            <a:endParaRPr lang="en-GB" dirty="0"/>
          </a:p>
        </p:txBody>
      </p:sp>
      <p:sp>
        <p:nvSpPr>
          <p:cNvPr id="2" name="Title 1"/>
          <p:cNvSpPr>
            <a:spLocks noGrp="1"/>
          </p:cNvSpPr>
          <p:nvPr>
            <p:ph type="title"/>
          </p:nvPr>
        </p:nvSpPr>
        <p:spPr/>
        <p:txBody>
          <a:bodyPr>
            <a:normAutofit fontScale="90000"/>
          </a:bodyPr>
          <a:lstStyle/>
          <a:p>
            <a:r>
              <a:rPr lang="fr-FR" sz="4400" u="sng" dirty="0"/>
              <a:t>ADJECTIVES, ALLITERATION AND  SYLLABLES</a:t>
            </a:r>
            <a:r>
              <a:rPr lang="en-GB" sz="6000" u="sng" dirty="0"/>
              <a:t/>
            </a:r>
            <a:br>
              <a:rPr lang="en-GB" sz="6000" u="sng" dirty="0"/>
            </a:br>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19887" y="685800"/>
            <a:ext cx="1704975" cy="2076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58388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"rhythm". (a, e, </a:t>
            </a:r>
            <a:r>
              <a:rPr lang="en-GB" dirty="0" err="1"/>
              <a:t>i</a:t>
            </a:r>
            <a:r>
              <a:rPr lang="en-GB" dirty="0"/>
              <a:t>, o or u) a English is longest The true vowel without word </a:t>
            </a:r>
            <a:endParaRPr lang="en-GB" dirty="0" smtClean="0"/>
          </a:p>
          <a:p>
            <a:endParaRPr lang="en-GB" dirty="0"/>
          </a:p>
          <a:p>
            <a:r>
              <a:rPr lang="en-GB" dirty="0"/>
              <a:t>The longest English word without a true vowel (a, e, </a:t>
            </a:r>
            <a:r>
              <a:rPr lang="en-GB" dirty="0" err="1"/>
              <a:t>i</a:t>
            </a:r>
            <a:r>
              <a:rPr lang="en-GB" dirty="0"/>
              <a:t>, o or u) is "</a:t>
            </a:r>
            <a:r>
              <a:rPr lang="en-GB" dirty="0" smtClean="0"/>
              <a:t>rhythm“</a:t>
            </a:r>
          </a:p>
          <a:p>
            <a:endParaRPr lang="en-GB" dirty="0"/>
          </a:p>
          <a:p>
            <a:endParaRPr lang="en-GB" dirty="0"/>
          </a:p>
          <a:p>
            <a:endParaRPr lang="en-GB" dirty="0"/>
          </a:p>
        </p:txBody>
      </p:sp>
      <p:sp>
        <p:nvSpPr>
          <p:cNvPr id="3" name="Title 2"/>
          <p:cNvSpPr>
            <a:spLocks noGrp="1"/>
          </p:cNvSpPr>
          <p:nvPr>
            <p:ph type="title"/>
          </p:nvPr>
        </p:nvSpPr>
        <p:spPr/>
        <p:txBody>
          <a:bodyPr/>
          <a:lstStyle/>
          <a:p>
            <a:r>
              <a:rPr lang="en-GB" dirty="0" smtClean="0"/>
              <a:t>	Unscramble the sentence</a:t>
            </a:r>
            <a:endParaRPr lang="en-GB"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3677170"/>
            <a:ext cx="3657600" cy="24339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8129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GB" dirty="0"/>
          </a:p>
          <a:p>
            <a:pPr lvl="0"/>
            <a:r>
              <a:rPr lang="en-GB" dirty="0"/>
              <a:t>"triskaidekaphobia" 13th. fear Friday means of The </a:t>
            </a:r>
            <a:r>
              <a:rPr lang="en-GB" dirty="0" err="1"/>
              <a:t>the</a:t>
            </a:r>
            <a:r>
              <a:rPr lang="en-GB" dirty="0"/>
              <a:t> word </a:t>
            </a:r>
            <a:endParaRPr lang="en-GB" dirty="0" smtClean="0"/>
          </a:p>
          <a:p>
            <a:pPr lvl="0"/>
            <a:endParaRPr lang="en-GB" dirty="0"/>
          </a:p>
          <a:p>
            <a:r>
              <a:rPr lang="en-GB" dirty="0"/>
              <a:t>The word "triskaidekaphobia" means "fear of Friday the 13th“. </a:t>
            </a:r>
          </a:p>
          <a:p>
            <a:endParaRPr lang="en-GB" dirty="0"/>
          </a:p>
        </p:txBody>
      </p:sp>
      <p:sp>
        <p:nvSpPr>
          <p:cNvPr id="3" name="Title 2"/>
          <p:cNvSpPr>
            <a:spLocks noGrp="1"/>
          </p:cNvSpPr>
          <p:nvPr>
            <p:ph type="title"/>
          </p:nvPr>
        </p:nvSpPr>
        <p:spPr/>
        <p:txBody>
          <a:bodyPr/>
          <a:lstStyle/>
          <a:p>
            <a:r>
              <a:rPr lang="en-GB" dirty="0" smtClean="0"/>
              <a:t>	Unscramble the sentence</a:t>
            </a:r>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4038600"/>
            <a:ext cx="2286000" cy="240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60454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pPr marL="109728" indent="0">
              <a:buNone/>
            </a:pPr>
            <a:r>
              <a:rPr lang="en-GB" dirty="0"/>
              <a:t> </a:t>
            </a:r>
          </a:p>
          <a:p>
            <a:r>
              <a:rPr lang="en-GB" dirty="0"/>
              <a:t>Some words can be classed as several different ‘types’ of words, for example, a noun </a:t>
            </a:r>
            <a:r>
              <a:rPr lang="en-GB" dirty="0" smtClean="0"/>
              <a:t>in </a:t>
            </a:r>
            <a:r>
              <a:rPr lang="en-GB" dirty="0"/>
              <a:t>one sentence and a verb in another!  Take the word ‘park’.  It has two different meanings and can be used in two different ways.  Look at the following sentences.  What type of word is ‘park’ in each one?</a:t>
            </a:r>
          </a:p>
          <a:p>
            <a:pPr marL="109728" indent="0">
              <a:buNone/>
            </a:pPr>
            <a:r>
              <a:rPr lang="en-GB" dirty="0"/>
              <a:t> </a:t>
            </a:r>
          </a:p>
          <a:p>
            <a:pPr lvl="0"/>
            <a:r>
              <a:rPr lang="en-GB" dirty="0"/>
              <a:t>You can’t park the car in the city centre.  ____________</a:t>
            </a:r>
          </a:p>
          <a:p>
            <a:pPr lvl="0"/>
            <a:r>
              <a:rPr lang="en-GB" dirty="0"/>
              <a:t>Children like playing in the park.  </a:t>
            </a:r>
            <a:r>
              <a:rPr lang="en-GB" dirty="0" smtClean="0"/>
              <a:t>_____________</a:t>
            </a:r>
          </a:p>
          <a:p>
            <a:pPr lvl="0"/>
            <a:endParaRPr lang="en-GB" dirty="0"/>
          </a:p>
          <a:p>
            <a:pPr marL="109728" indent="0">
              <a:buNone/>
            </a:pPr>
            <a:r>
              <a:rPr lang="en-GB" dirty="0"/>
              <a:t> </a:t>
            </a:r>
          </a:p>
          <a:p>
            <a:r>
              <a:rPr lang="en-GB" dirty="0"/>
              <a:t>Can you think of any more words like this?  Here are a few more to start you off.</a:t>
            </a:r>
          </a:p>
          <a:p>
            <a:r>
              <a:rPr lang="en-GB" dirty="0"/>
              <a:t> </a:t>
            </a:r>
          </a:p>
          <a:p>
            <a:r>
              <a:rPr lang="en-GB" dirty="0"/>
              <a:t>- part 	- hand		- shop		- table 	 - party</a:t>
            </a:r>
          </a:p>
          <a:p>
            <a:r>
              <a:rPr lang="en-GB" dirty="0"/>
              <a:t> </a:t>
            </a:r>
          </a:p>
          <a:p>
            <a:r>
              <a:rPr lang="en-GB" dirty="0"/>
              <a:t>Write pairs of sentences for five words showing the two different ways they can be used.</a:t>
            </a:r>
          </a:p>
        </p:txBody>
      </p:sp>
      <p:sp>
        <p:nvSpPr>
          <p:cNvPr id="2" name="Title 1"/>
          <p:cNvSpPr>
            <a:spLocks noGrp="1"/>
          </p:cNvSpPr>
          <p:nvPr>
            <p:ph type="title"/>
          </p:nvPr>
        </p:nvSpPr>
        <p:spPr/>
        <p:txBody>
          <a:bodyPr>
            <a:normAutofit fontScale="90000"/>
          </a:bodyPr>
          <a:lstStyle/>
          <a:p>
            <a:r>
              <a:rPr lang="en-GB" u="sng" dirty="0"/>
              <a:t>PATTERNS IN WORDS</a:t>
            </a:r>
            <a:r>
              <a:rPr lang="en-GB" dirty="0"/>
              <a:t/>
            </a:r>
            <a:br>
              <a:rPr lang="en-GB" dirty="0"/>
            </a:br>
            <a:endParaRPr lang="en-GB" dirty="0"/>
          </a:p>
        </p:txBody>
      </p:sp>
    </p:spTree>
    <p:extLst>
      <p:ext uri="{BB962C8B-B14F-4D97-AF65-F5344CB8AC3E}">
        <p14:creationId xmlns:p14="http://schemas.microsoft.com/office/powerpoint/2010/main" val="2138828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109728" indent="0">
              <a:buNone/>
            </a:pPr>
            <a:r>
              <a:rPr lang="en-GB" dirty="0"/>
              <a:t> </a:t>
            </a:r>
          </a:p>
          <a:p>
            <a:r>
              <a:rPr lang="en-GB" dirty="0"/>
              <a:t>Some words start off as verbs and then become nouns as well.  For example:</a:t>
            </a:r>
          </a:p>
          <a:p>
            <a:pPr lvl="0"/>
            <a:r>
              <a:rPr lang="en-GB" dirty="0"/>
              <a:t>to take away &gt; a take-away</a:t>
            </a:r>
          </a:p>
          <a:p>
            <a:pPr lvl="0"/>
            <a:r>
              <a:rPr lang="en-GB" dirty="0"/>
              <a:t>to eat &gt; eats</a:t>
            </a:r>
          </a:p>
          <a:p>
            <a:pPr lvl="0"/>
            <a:r>
              <a:rPr lang="en-GB" dirty="0"/>
              <a:t>to put on &gt; a put-on</a:t>
            </a:r>
          </a:p>
          <a:p>
            <a:r>
              <a:rPr lang="en-GB" dirty="0"/>
              <a:t> </a:t>
            </a:r>
          </a:p>
          <a:p>
            <a:r>
              <a:rPr lang="en-GB" dirty="0"/>
              <a:t>Some nouns become verbs too.  For example:</a:t>
            </a:r>
          </a:p>
          <a:p>
            <a:pPr lvl="0"/>
            <a:r>
              <a:rPr lang="en-GB" dirty="0"/>
              <a:t>an audition &gt; to audition</a:t>
            </a:r>
          </a:p>
          <a:p>
            <a:pPr lvl="0"/>
            <a:r>
              <a:rPr lang="en-GB" dirty="0"/>
              <a:t>service &gt; to service</a:t>
            </a:r>
          </a:p>
          <a:p>
            <a:pPr lvl="0"/>
            <a:r>
              <a:rPr lang="en-GB" dirty="0"/>
              <a:t>rubbish &gt; to rubbish</a:t>
            </a:r>
          </a:p>
          <a:p>
            <a:r>
              <a:rPr lang="en-GB" dirty="0"/>
              <a:t> </a:t>
            </a:r>
          </a:p>
          <a:p>
            <a:r>
              <a:rPr lang="en-GB" dirty="0"/>
              <a:t>Can you think of any more?</a:t>
            </a:r>
          </a:p>
          <a:p>
            <a:endParaRPr lang="en-GB" dirty="0"/>
          </a:p>
        </p:txBody>
      </p:sp>
      <p:sp>
        <p:nvSpPr>
          <p:cNvPr id="2" name="Title 1"/>
          <p:cNvSpPr>
            <a:spLocks noGrp="1"/>
          </p:cNvSpPr>
          <p:nvPr>
            <p:ph type="title"/>
          </p:nvPr>
        </p:nvSpPr>
        <p:spPr/>
        <p:txBody>
          <a:bodyPr/>
          <a:lstStyle/>
          <a:p>
            <a:r>
              <a:rPr lang="en-GB" dirty="0" smtClean="0"/>
              <a:t>Patterns in words 	II</a:t>
            </a:r>
            <a:endParaRPr lang="en-GB" dirty="0"/>
          </a:p>
        </p:txBody>
      </p:sp>
    </p:spTree>
    <p:extLst>
      <p:ext uri="{BB962C8B-B14F-4D97-AF65-F5344CB8AC3E}">
        <p14:creationId xmlns:p14="http://schemas.microsoft.com/office/powerpoint/2010/main" val="632946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9127547"/>
              </p:ext>
            </p:extLst>
          </p:nvPr>
        </p:nvGraphicFramePr>
        <p:xfrm>
          <a:off x="0" y="2989660"/>
          <a:ext cx="8991599" cy="3639741"/>
        </p:xfrm>
        <a:graphic>
          <a:graphicData uri="http://schemas.openxmlformats.org/drawingml/2006/table">
            <a:tbl>
              <a:tblPr/>
              <a:tblGrid>
                <a:gridCol w="366899">
                  <a:extLst>
                    <a:ext uri="{9D8B030D-6E8A-4147-A177-3AD203B41FA5}">
                      <a16:colId xmlns:a16="http://schemas.microsoft.com/office/drawing/2014/main" val="20000"/>
                    </a:ext>
                  </a:extLst>
                </a:gridCol>
                <a:gridCol w="1980404">
                  <a:extLst>
                    <a:ext uri="{9D8B030D-6E8A-4147-A177-3AD203B41FA5}">
                      <a16:colId xmlns:a16="http://schemas.microsoft.com/office/drawing/2014/main" val="20001"/>
                    </a:ext>
                  </a:extLst>
                </a:gridCol>
                <a:gridCol w="1145922">
                  <a:extLst>
                    <a:ext uri="{9D8B030D-6E8A-4147-A177-3AD203B41FA5}">
                      <a16:colId xmlns:a16="http://schemas.microsoft.com/office/drawing/2014/main" val="20002"/>
                    </a:ext>
                  </a:extLst>
                </a:gridCol>
                <a:gridCol w="1409577">
                  <a:extLst>
                    <a:ext uri="{9D8B030D-6E8A-4147-A177-3AD203B41FA5}">
                      <a16:colId xmlns:a16="http://schemas.microsoft.com/office/drawing/2014/main" val="20003"/>
                    </a:ext>
                  </a:extLst>
                </a:gridCol>
                <a:gridCol w="962471">
                  <a:extLst>
                    <a:ext uri="{9D8B030D-6E8A-4147-A177-3AD203B41FA5}">
                      <a16:colId xmlns:a16="http://schemas.microsoft.com/office/drawing/2014/main" val="20004"/>
                    </a:ext>
                  </a:extLst>
                </a:gridCol>
                <a:gridCol w="1980404">
                  <a:extLst>
                    <a:ext uri="{9D8B030D-6E8A-4147-A177-3AD203B41FA5}">
                      <a16:colId xmlns:a16="http://schemas.microsoft.com/office/drawing/2014/main" val="20005"/>
                    </a:ext>
                  </a:extLst>
                </a:gridCol>
                <a:gridCol w="1145922">
                  <a:extLst>
                    <a:ext uri="{9D8B030D-6E8A-4147-A177-3AD203B41FA5}">
                      <a16:colId xmlns:a16="http://schemas.microsoft.com/office/drawing/2014/main" val="20006"/>
                    </a:ext>
                  </a:extLst>
                </a:gridCol>
              </a:tblGrid>
              <a:tr h="1039926">
                <a:tc>
                  <a:txBody>
                    <a:bodyPr/>
                    <a:lstStyle/>
                    <a:p>
                      <a:pPr>
                        <a:lnSpc>
                          <a:spcPct val="150000"/>
                        </a:lnSpc>
                        <a:spcBef>
                          <a:spcPts val="600"/>
                        </a:spcBef>
                        <a:spcAft>
                          <a:spcPts val="0"/>
                        </a:spcAft>
                      </a:pPr>
                      <a:r>
                        <a:rPr lang="en-GB" sz="1800" b="1" dirty="0">
                          <a:effectLst/>
                          <a:latin typeface="Comic Sans MS"/>
                          <a:ea typeface="Times New Roman"/>
                          <a:cs typeface="Times New Roman"/>
                        </a:rPr>
                        <a:t> </a:t>
                      </a:r>
                      <a:endParaRPr lang="en-GB" sz="1200" dirty="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a:lnSpc>
                          <a:spcPct val="150000"/>
                        </a:lnSpc>
                        <a:spcBef>
                          <a:spcPts val="600"/>
                        </a:spcBef>
                        <a:spcAft>
                          <a:spcPts val="0"/>
                        </a:spcAft>
                      </a:pPr>
                      <a:r>
                        <a:rPr lang="en-GB" sz="1800" b="1">
                          <a:solidFill>
                            <a:srgbClr val="FF0000"/>
                          </a:solidFill>
                          <a:effectLst/>
                          <a:highlight>
                            <a:srgbClr val="000000"/>
                          </a:highlight>
                          <a:latin typeface="Comic Sans MS"/>
                          <a:ea typeface="Times New Roman"/>
                          <a:cs typeface="Times New Roman"/>
                        </a:rPr>
                        <a:t>ADJECTIVE</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a:lnSpc>
                          <a:spcPct val="150000"/>
                        </a:lnSpc>
                        <a:spcBef>
                          <a:spcPts val="600"/>
                        </a:spcBef>
                        <a:spcAft>
                          <a:spcPts val="0"/>
                        </a:spcAft>
                      </a:pPr>
                      <a:r>
                        <a:rPr lang="en-GB" sz="1800" b="1">
                          <a:solidFill>
                            <a:srgbClr val="FF0000"/>
                          </a:solidFill>
                          <a:effectLst/>
                          <a:highlight>
                            <a:srgbClr val="000000"/>
                          </a:highlight>
                          <a:latin typeface="Comic Sans MS"/>
                          <a:ea typeface="Times New Roman"/>
                          <a:cs typeface="Times New Roman"/>
                        </a:rPr>
                        <a:t>NOUN</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a:lnSpc>
                          <a:spcPct val="150000"/>
                        </a:lnSpc>
                        <a:spcBef>
                          <a:spcPts val="600"/>
                        </a:spcBef>
                        <a:spcAft>
                          <a:spcPts val="0"/>
                        </a:spcAft>
                      </a:pPr>
                      <a:r>
                        <a:rPr lang="en-GB" sz="1800" b="1" dirty="0">
                          <a:solidFill>
                            <a:srgbClr val="FF0000"/>
                          </a:solidFill>
                          <a:effectLst/>
                          <a:highlight>
                            <a:srgbClr val="000000"/>
                          </a:highlight>
                          <a:latin typeface="Comic Sans MS"/>
                          <a:ea typeface="Times New Roman"/>
                          <a:cs typeface="Times New Roman"/>
                        </a:rPr>
                        <a:t>ADVERB</a:t>
                      </a:r>
                      <a:endParaRPr lang="en-GB" sz="1200" dirty="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a:lnSpc>
                          <a:spcPct val="150000"/>
                        </a:lnSpc>
                        <a:spcBef>
                          <a:spcPts val="600"/>
                        </a:spcBef>
                        <a:spcAft>
                          <a:spcPts val="0"/>
                        </a:spcAft>
                      </a:pPr>
                      <a:r>
                        <a:rPr lang="en-GB" sz="1800" b="1">
                          <a:solidFill>
                            <a:srgbClr val="FF0000"/>
                          </a:solidFill>
                          <a:effectLst/>
                          <a:highlight>
                            <a:srgbClr val="000000"/>
                          </a:highlight>
                          <a:latin typeface="Comic Sans MS"/>
                          <a:ea typeface="Times New Roman"/>
                          <a:cs typeface="Times New Roman"/>
                        </a:rPr>
                        <a:t>VERB</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a:lnSpc>
                          <a:spcPct val="150000"/>
                        </a:lnSpc>
                        <a:spcBef>
                          <a:spcPts val="600"/>
                        </a:spcBef>
                        <a:spcAft>
                          <a:spcPts val="0"/>
                        </a:spcAft>
                      </a:pPr>
                      <a:r>
                        <a:rPr lang="en-GB" sz="1800" b="1">
                          <a:solidFill>
                            <a:srgbClr val="FF0000"/>
                          </a:solidFill>
                          <a:effectLst/>
                          <a:highlight>
                            <a:srgbClr val="000000"/>
                          </a:highlight>
                          <a:latin typeface="Comic Sans MS"/>
                          <a:ea typeface="Times New Roman"/>
                          <a:cs typeface="Times New Roman"/>
                        </a:rPr>
                        <a:t>ADJECTIVE</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a:lnSpc>
                          <a:spcPct val="150000"/>
                        </a:lnSpc>
                        <a:spcBef>
                          <a:spcPts val="600"/>
                        </a:spcBef>
                        <a:spcAft>
                          <a:spcPts val="0"/>
                        </a:spcAft>
                      </a:pPr>
                      <a:r>
                        <a:rPr lang="en-GB" sz="1800" b="1">
                          <a:solidFill>
                            <a:srgbClr val="FF0000"/>
                          </a:solidFill>
                          <a:effectLst/>
                          <a:highlight>
                            <a:srgbClr val="000000"/>
                          </a:highlight>
                          <a:latin typeface="Comic Sans MS"/>
                          <a:ea typeface="Times New Roman"/>
                          <a:cs typeface="Times New Roman"/>
                        </a:rPr>
                        <a:t>NOUN</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10000"/>
                  </a:ext>
                </a:extLst>
              </a:tr>
              <a:tr h="519963">
                <a:tc>
                  <a:txBody>
                    <a:bodyPr/>
                    <a:lstStyle/>
                    <a:p>
                      <a:pPr>
                        <a:lnSpc>
                          <a:spcPct val="150000"/>
                        </a:lnSpc>
                        <a:spcBef>
                          <a:spcPts val="600"/>
                        </a:spcBef>
                        <a:spcAft>
                          <a:spcPts val="0"/>
                        </a:spcAft>
                      </a:pPr>
                      <a:r>
                        <a:rPr lang="en-GB" sz="1800">
                          <a:effectLst/>
                          <a:latin typeface="Comic Sans MS"/>
                          <a:ea typeface="Times New Roman"/>
                          <a:cs typeface="Times New Roman"/>
                        </a:rPr>
                        <a:t>b</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Bef>
                          <a:spcPts val="600"/>
                        </a:spcBef>
                        <a:spcAft>
                          <a:spcPts val="0"/>
                        </a:spcAft>
                      </a:pPr>
                      <a:r>
                        <a:rPr lang="en-GB" sz="1800">
                          <a:effectLst/>
                          <a:latin typeface="Comic Sans MS"/>
                          <a:ea typeface="Times New Roman"/>
                          <a:cs typeface="Times New Roman"/>
                        </a:rPr>
                        <a:t>big</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Bef>
                          <a:spcPts val="600"/>
                        </a:spcBef>
                        <a:spcAft>
                          <a:spcPts val="0"/>
                        </a:spcAft>
                      </a:pPr>
                      <a:r>
                        <a:rPr lang="en-GB" sz="1800">
                          <a:effectLst/>
                          <a:latin typeface="Comic Sans MS"/>
                          <a:ea typeface="Times New Roman"/>
                          <a:cs typeface="Times New Roman"/>
                        </a:rPr>
                        <a:t>boys</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Bef>
                          <a:spcPts val="600"/>
                        </a:spcBef>
                        <a:spcAft>
                          <a:spcPts val="0"/>
                        </a:spcAft>
                      </a:pPr>
                      <a:r>
                        <a:rPr lang="en-GB" sz="1800">
                          <a:effectLst/>
                          <a:latin typeface="Comic Sans MS"/>
                          <a:ea typeface="Times New Roman"/>
                          <a:cs typeface="Times New Roman"/>
                        </a:rPr>
                        <a:t>brutally</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Bef>
                          <a:spcPts val="600"/>
                        </a:spcBef>
                        <a:spcAft>
                          <a:spcPts val="0"/>
                        </a:spcAft>
                      </a:pPr>
                      <a:r>
                        <a:rPr lang="en-GB" sz="1800">
                          <a:effectLst/>
                          <a:latin typeface="Comic Sans MS"/>
                          <a:ea typeface="Times New Roman"/>
                          <a:cs typeface="Times New Roman"/>
                        </a:rPr>
                        <a:t>bash</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Bef>
                          <a:spcPts val="600"/>
                        </a:spcBef>
                        <a:spcAft>
                          <a:spcPts val="0"/>
                        </a:spcAft>
                      </a:pPr>
                      <a:r>
                        <a:rPr lang="en-GB" sz="1800">
                          <a:effectLst/>
                          <a:latin typeface="Comic Sans MS"/>
                          <a:ea typeface="Times New Roman"/>
                          <a:cs typeface="Times New Roman"/>
                        </a:rPr>
                        <a:t>bald</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Bef>
                          <a:spcPts val="600"/>
                        </a:spcBef>
                        <a:spcAft>
                          <a:spcPts val="0"/>
                        </a:spcAft>
                      </a:pPr>
                      <a:r>
                        <a:rPr lang="en-GB" sz="1800">
                          <a:effectLst/>
                          <a:latin typeface="Comic Sans MS"/>
                          <a:ea typeface="Times New Roman"/>
                          <a:cs typeface="Times New Roman"/>
                        </a:rPr>
                        <a:t>bullies</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19963">
                <a:tc>
                  <a:txBody>
                    <a:bodyPr/>
                    <a:lstStyle/>
                    <a:p>
                      <a:pPr>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19963">
                <a:tc>
                  <a:txBody>
                    <a:bodyPr/>
                    <a:lstStyle/>
                    <a:p>
                      <a:pPr>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19963">
                <a:tc>
                  <a:txBody>
                    <a:bodyPr/>
                    <a:lstStyle/>
                    <a:p>
                      <a:pPr>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19963">
                <a:tc>
                  <a:txBody>
                    <a:bodyPr/>
                    <a:lstStyle/>
                    <a:p>
                      <a:pPr>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a:effectLst/>
                          <a:latin typeface="Comic Sans MS"/>
                          <a:ea typeface="Times New Roman"/>
                          <a:cs typeface="Times New Roman"/>
                        </a:rPr>
                        <a:t> </a:t>
                      </a:r>
                      <a:endParaRPr lang="en-GB" sz="120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Bef>
                          <a:spcPts val="600"/>
                        </a:spcBef>
                        <a:spcAft>
                          <a:spcPts val="0"/>
                        </a:spcAft>
                      </a:pPr>
                      <a:r>
                        <a:rPr lang="en-GB" sz="1800" dirty="0">
                          <a:effectLst/>
                          <a:latin typeface="Comic Sans MS"/>
                          <a:ea typeface="Times New Roman"/>
                          <a:cs typeface="Times New Roman"/>
                        </a:rPr>
                        <a:t> </a:t>
                      </a:r>
                      <a:endParaRPr lang="en-GB" sz="1200" dirty="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3" name="Title 2"/>
          <p:cNvSpPr>
            <a:spLocks noGrp="1"/>
          </p:cNvSpPr>
          <p:nvPr>
            <p:ph type="title"/>
          </p:nvPr>
        </p:nvSpPr>
        <p:spPr/>
        <p:txBody>
          <a:bodyPr>
            <a:normAutofit fontScale="90000"/>
          </a:bodyPr>
          <a:lstStyle/>
          <a:p>
            <a:pPr lvl="0"/>
            <a:r>
              <a:rPr lang="en-GB" sz="4400" b="0" u="sng" dirty="0">
                <a:solidFill>
                  <a:schemeClr val="tx1"/>
                </a:solidFill>
                <a:effectLst/>
                <a:latin typeface="Comic Sans MS" pitchFamily="66" charset="0"/>
                <a:cs typeface="Arial" pitchFamily="34" charset="0"/>
              </a:rPr>
              <a:t>THE CATEGORY GAME</a:t>
            </a:r>
            <a:r>
              <a:rPr lang="en-GB" sz="6000" u="sng" dirty="0">
                <a:solidFill>
                  <a:schemeClr val="tx1"/>
                </a:solidFill>
                <a:effectLst/>
                <a:latin typeface="Comic Sans MS" pitchFamily="66" charset="0"/>
                <a:cs typeface="Arial" pitchFamily="34" charset="0"/>
              </a:rPr>
              <a:t/>
            </a:r>
            <a:br>
              <a:rPr lang="en-GB" sz="6000" u="sng" dirty="0">
                <a:solidFill>
                  <a:schemeClr val="tx1"/>
                </a:solidFill>
                <a:effectLst/>
                <a:latin typeface="Comic Sans MS" pitchFamily="66" charset="0"/>
                <a:cs typeface="Arial" pitchFamily="34" charset="0"/>
              </a:rPr>
            </a:br>
            <a:endParaRPr lang="en-GB" dirty="0"/>
          </a:p>
        </p:txBody>
      </p:sp>
      <p:sp>
        <p:nvSpPr>
          <p:cNvPr id="5" name="Rectangle 1"/>
          <p:cNvSpPr>
            <a:spLocks noChangeArrowheads="1"/>
          </p:cNvSpPr>
          <p:nvPr/>
        </p:nvSpPr>
        <p:spPr bwMode="auto">
          <a:xfrm>
            <a:off x="685800" y="1004501"/>
            <a:ext cx="7696200" cy="19851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You will need either a mini-whiteboard or a piece of lined paper and a pencil.  Draw six columns with headings as shown below:</a:t>
            </a:r>
            <a:endParaRPr kumimoji="0" lang="en-GB"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Choose four letters and write them in the table.  Taking each letter in turn, see if you can make a sentence, each word beginning with the letter given.  The sentence must make sense.  The first to do so wins.  An example is given to start you off.</a:t>
            </a:r>
            <a:endParaRPr kumimoji="0" lang="en-GB"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599566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796946168"/>
              </p:ext>
            </p:extLst>
          </p:nvPr>
        </p:nvGraphicFramePr>
        <p:xfrm>
          <a:off x="2731929" y="3276600"/>
          <a:ext cx="3549967" cy="2399035"/>
        </p:xfrm>
        <a:graphic>
          <a:graphicData uri="http://schemas.openxmlformats.org/drawingml/2006/table">
            <a:tbl>
              <a:tblPr/>
              <a:tblGrid>
                <a:gridCol w="3549967">
                  <a:extLst>
                    <a:ext uri="{9D8B030D-6E8A-4147-A177-3AD203B41FA5}">
                      <a16:colId xmlns:a16="http://schemas.microsoft.com/office/drawing/2014/main" val="20000"/>
                    </a:ext>
                  </a:extLst>
                </a:gridCol>
              </a:tblGrid>
              <a:tr h="2399035">
                <a:tc>
                  <a:txBody>
                    <a:bodyPr/>
                    <a:lstStyle/>
                    <a:p>
                      <a:pPr algn="ctr">
                        <a:lnSpc>
                          <a:spcPct val="150000"/>
                        </a:lnSpc>
                        <a:spcBef>
                          <a:spcPts val="600"/>
                        </a:spcBef>
                        <a:spcAft>
                          <a:spcPts val="0"/>
                        </a:spcAft>
                      </a:pPr>
                      <a:r>
                        <a:rPr lang="en-GB" sz="1400" b="1" dirty="0">
                          <a:solidFill>
                            <a:srgbClr val="FFFFFF"/>
                          </a:solidFill>
                          <a:effectLst/>
                          <a:highlight>
                            <a:srgbClr val="000000"/>
                          </a:highlight>
                          <a:latin typeface="Comic Sans MS"/>
                          <a:ea typeface="Times New Roman"/>
                          <a:cs typeface="Times New Roman"/>
                        </a:rPr>
                        <a:t>ADJECTIVE </a:t>
                      </a:r>
                      <a:r>
                        <a:rPr lang="en-GB" sz="1400" b="1" dirty="0">
                          <a:solidFill>
                            <a:srgbClr val="FF0000"/>
                          </a:solidFill>
                          <a:effectLst/>
                          <a:highlight>
                            <a:srgbClr val="000000"/>
                          </a:highlight>
                          <a:latin typeface="Comic Sans MS"/>
                          <a:ea typeface="Times New Roman"/>
                          <a:cs typeface="Times New Roman"/>
                        </a:rPr>
                        <a:t> </a:t>
                      </a:r>
                      <a:endParaRPr lang="en-GB" sz="1200" dirty="0">
                        <a:effectLst/>
                        <a:latin typeface="Comic Sans MS"/>
                        <a:ea typeface="Times New Roman"/>
                        <a:cs typeface="Times New Roman"/>
                      </a:endParaRPr>
                    </a:p>
                    <a:p>
                      <a:pPr algn="ctr">
                        <a:lnSpc>
                          <a:spcPct val="150000"/>
                        </a:lnSpc>
                        <a:spcBef>
                          <a:spcPts val="600"/>
                        </a:spcBef>
                        <a:spcAft>
                          <a:spcPts val="0"/>
                        </a:spcAft>
                      </a:pPr>
                      <a:r>
                        <a:rPr lang="en-GB" sz="1400" b="1" dirty="0" smtClean="0">
                          <a:solidFill>
                            <a:srgbClr val="FFFFFF"/>
                          </a:solidFill>
                          <a:effectLst/>
                          <a:highlight>
                            <a:srgbClr val="000000"/>
                          </a:highlight>
                          <a:latin typeface="Comic Sans MS"/>
                          <a:ea typeface="Times New Roman"/>
                          <a:cs typeface="Times New Roman"/>
                        </a:rPr>
                        <a:t>NOUN</a:t>
                      </a:r>
                      <a:endParaRPr lang="en-GB" sz="1200" dirty="0">
                        <a:effectLst/>
                        <a:latin typeface="Comic Sans MS"/>
                        <a:ea typeface="Times New Roman"/>
                        <a:cs typeface="Times New Roman"/>
                      </a:endParaRPr>
                    </a:p>
                    <a:p>
                      <a:pPr algn="ctr">
                        <a:lnSpc>
                          <a:spcPct val="150000"/>
                        </a:lnSpc>
                        <a:spcBef>
                          <a:spcPts val="600"/>
                        </a:spcBef>
                        <a:spcAft>
                          <a:spcPts val="0"/>
                        </a:spcAft>
                      </a:pPr>
                      <a:r>
                        <a:rPr lang="en-GB" sz="1400" b="1" dirty="0" smtClean="0">
                          <a:solidFill>
                            <a:srgbClr val="FFFFFF"/>
                          </a:solidFill>
                          <a:effectLst/>
                          <a:highlight>
                            <a:srgbClr val="000000"/>
                          </a:highlight>
                          <a:latin typeface="Comic Sans MS"/>
                          <a:ea typeface="Times New Roman"/>
                          <a:cs typeface="Times New Roman"/>
                        </a:rPr>
                        <a:t>ADVERB</a:t>
                      </a:r>
                      <a:r>
                        <a:rPr lang="en-GB" sz="1000" dirty="0">
                          <a:effectLst/>
                          <a:latin typeface="Times New Roman"/>
                        </a:rPr>
                        <a:t/>
                      </a:r>
                      <a:br>
                        <a:rPr lang="en-GB" sz="1000" dirty="0">
                          <a:effectLst/>
                          <a:latin typeface="Times New Roman"/>
                        </a:rPr>
                      </a:br>
                      <a:r>
                        <a:rPr lang="en-GB" sz="1400" b="1" dirty="0" smtClean="0">
                          <a:solidFill>
                            <a:srgbClr val="FFFFFF"/>
                          </a:solidFill>
                          <a:effectLst/>
                          <a:highlight>
                            <a:srgbClr val="000000"/>
                          </a:highlight>
                          <a:latin typeface="Comic Sans MS"/>
                          <a:ea typeface="Times New Roman"/>
                          <a:cs typeface="Times New Roman"/>
                        </a:rPr>
                        <a:t>VERB</a:t>
                      </a:r>
                      <a:endParaRPr lang="en-GB" sz="1200" dirty="0">
                        <a:effectLst/>
                        <a:latin typeface="Comic Sans MS"/>
                        <a:ea typeface="Times New Roman"/>
                        <a:cs typeface="Times New Roman"/>
                      </a:endParaRPr>
                    </a:p>
                    <a:p>
                      <a:pPr algn="ctr">
                        <a:lnSpc>
                          <a:spcPct val="150000"/>
                        </a:lnSpc>
                        <a:spcBef>
                          <a:spcPts val="600"/>
                        </a:spcBef>
                        <a:spcAft>
                          <a:spcPts val="0"/>
                        </a:spcAft>
                      </a:pPr>
                      <a:r>
                        <a:rPr lang="en-GB" sz="1400" b="1" dirty="0" smtClean="0">
                          <a:solidFill>
                            <a:srgbClr val="FFFFFF"/>
                          </a:solidFill>
                          <a:effectLst/>
                          <a:highlight>
                            <a:srgbClr val="000000"/>
                          </a:highlight>
                          <a:latin typeface="Comic Sans MS"/>
                          <a:ea typeface="Times New Roman"/>
                          <a:cs typeface="Times New Roman"/>
                        </a:rPr>
                        <a:t>ADJECTIVE</a:t>
                      </a:r>
                      <a:endParaRPr lang="en-GB" sz="1200" dirty="0">
                        <a:effectLst/>
                        <a:latin typeface="Comic Sans MS"/>
                        <a:ea typeface="Times New Roman"/>
                        <a:cs typeface="Times New Roman"/>
                      </a:endParaRPr>
                    </a:p>
                    <a:p>
                      <a:pPr algn="ctr">
                        <a:lnSpc>
                          <a:spcPct val="150000"/>
                        </a:lnSpc>
                        <a:spcBef>
                          <a:spcPts val="600"/>
                        </a:spcBef>
                        <a:spcAft>
                          <a:spcPts val="0"/>
                        </a:spcAft>
                      </a:pPr>
                      <a:r>
                        <a:rPr lang="en-GB" sz="1400" b="1" dirty="0">
                          <a:solidFill>
                            <a:srgbClr val="FFFFFF"/>
                          </a:solidFill>
                          <a:effectLst/>
                          <a:highlight>
                            <a:srgbClr val="000000"/>
                          </a:highlight>
                          <a:latin typeface="Comic Sans MS"/>
                          <a:ea typeface="Times New Roman"/>
                          <a:cs typeface="Times New Roman"/>
                        </a:rPr>
                        <a:t>NOUN</a:t>
                      </a:r>
                      <a:endParaRPr lang="en-GB" sz="1200" dirty="0">
                        <a:effectLst/>
                        <a:latin typeface="Comic Sans MS"/>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3" name="Title 2"/>
          <p:cNvSpPr>
            <a:spLocks noGrp="1"/>
          </p:cNvSpPr>
          <p:nvPr>
            <p:ph type="title"/>
          </p:nvPr>
        </p:nvSpPr>
        <p:spPr/>
        <p:txBody>
          <a:bodyPr>
            <a:normAutofit fontScale="90000"/>
          </a:bodyPr>
          <a:lstStyle/>
          <a:p>
            <a:pPr lvl="0"/>
            <a:r>
              <a:rPr lang="en-GB" sz="4400" b="0" u="sng" dirty="0" smtClean="0">
                <a:solidFill>
                  <a:schemeClr val="tx1"/>
                </a:solidFill>
                <a:effectLst/>
                <a:latin typeface="Comic Sans MS" pitchFamily="66" charset="0"/>
                <a:ea typeface="Times New Roman" pitchFamily="18" charset="0"/>
                <a:cs typeface="Times New Roman" pitchFamily="18" charset="0"/>
              </a:rPr>
              <a:t>CONSEQUENCES</a:t>
            </a:r>
            <a:r>
              <a:rPr lang="en-GB" sz="2400" b="0" dirty="0">
                <a:solidFill>
                  <a:schemeClr val="tx1"/>
                </a:solidFill>
                <a:effectLst/>
                <a:latin typeface="Arial" pitchFamily="34" charset="0"/>
                <a:cs typeface="Arial" pitchFamily="34" charset="0"/>
              </a:rPr>
              <a:t/>
            </a:r>
            <a:br>
              <a:rPr lang="en-GB" sz="2400" b="0" dirty="0">
                <a:solidFill>
                  <a:schemeClr val="tx1"/>
                </a:solidFill>
                <a:effectLst/>
                <a:latin typeface="Arial" pitchFamily="34" charset="0"/>
                <a:cs typeface="Arial" pitchFamily="34" charset="0"/>
              </a:rPr>
            </a:br>
            <a:endParaRPr lang="en-GB" dirty="0"/>
          </a:p>
        </p:txBody>
      </p:sp>
      <p:sp>
        <p:nvSpPr>
          <p:cNvPr id="10" name="Rectangle 6"/>
          <p:cNvSpPr>
            <a:spLocks noChangeArrowheads="1"/>
          </p:cNvSpPr>
          <p:nvPr/>
        </p:nvSpPr>
        <p:spPr bwMode="auto">
          <a:xfrm>
            <a:off x="0" y="1143000"/>
            <a:ext cx="8959504"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Work in groups of no more than six.</a:t>
            </a:r>
            <a:endParaRPr kumimoji="0" lang="en-GB"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On the top of your piece of paper, write down an adjective.  </a:t>
            </a:r>
            <a:endParaRPr kumimoji="0" lang="en-GB"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Fold the piece of paper over and pass it to the person on your left.</a:t>
            </a:r>
            <a:endParaRPr kumimoji="0" lang="en-GB"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Jot down a noun, fold the paper and pass it along.  </a:t>
            </a:r>
            <a:endParaRPr kumimoji="0" lang="en-GB"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Repeat the process with an adverb, a verb, another adjective and another noun.  </a:t>
            </a:r>
            <a:endParaRPr kumimoji="0" lang="en-GB"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When you have finished, fold out the piece of paper and read out the sentences.</a:t>
            </a:r>
            <a:endParaRPr kumimoji="0" lang="en-GB"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367954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867400"/>
          </a:xfrm>
        </p:spPr>
        <p:txBody>
          <a:bodyPr>
            <a:normAutofit fontScale="40000" lnSpcReduction="20000"/>
          </a:bodyPr>
          <a:lstStyle/>
          <a:p>
            <a:r>
              <a:rPr lang="en-GB" sz="4300" dirty="0" smtClean="0"/>
              <a:t>These </a:t>
            </a:r>
            <a:r>
              <a:rPr lang="en-GB" sz="4300" dirty="0"/>
              <a:t>words take the place of nouns and are therefore called ‘PRONOUNS’.  Here are the most important ones in the singular.  Can you work out the plurals?</a:t>
            </a:r>
          </a:p>
          <a:p>
            <a:r>
              <a:rPr lang="en-GB" sz="4300" dirty="0"/>
              <a:t>Singular				Plural</a:t>
            </a:r>
          </a:p>
          <a:p>
            <a:r>
              <a:rPr lang="en-GB" sz="4300" dirty="0"/>
              <a:t>I, me					____________</a:t>
            </a:r>
          </a:p>
          <a:p>
            <a:r>
              <a:rPr lang="en-GB" sz="4300" dirty="0"/>
              <a:t>You					____________</a:t>
            </a:r>
          </a:p>
          <a:p>
            <a:r>
              <a:rPr lang="en-GB" sz="4300" dirty="0"/>
              <a:t>He, him, she, her, it		_____________________</a:t>
            </a:r>
          </a:p>
          <a:p>
            <a:r>
              <a:rPr lang="en-GB" sz="4300" dirty="0"/>
              <a:t>My, mine				____________</a:t>
            </a:r>
          </a:p>
          <a:p>
            <a:r>
              <a:rPr lang="en-GB" sz="4300" dirty="0"/>
              <a:t>Your, yours				____________</a:t>
            </a:r>
          </a:p>
          <a:p>
            <a:r>
              <a:rPr lang="en-GB" sz="4300" dirty="0"/>
              <a:t>His, her, hers, its			_____________________</a:t>
            </a:r>
          </a:p>
          <a:p>
            <a:r>
              <a:rPr lang="en-GB" sz="4300" dirty="0"/>
              <a:t>Now fill in the blanks in the following passage:</a:t>
            </a:r>
          </a:p>
          <a:p>
            <a:r>
              <a:rPr lang="en-GB" sz="4300" dirty="0"/>
              <a:t> </a:t>
            </a:r>
          </a:p>
          <a:p>
            <a:r>
              <a:rPr lang="en-GB" sz="4300" dirty="0"/>
              <a:t>I have a dog called Sam.  ________ love ________ but he can</a:t>
            </a:r>
          </a:p>
          <a:p>
            <a:r>
              <a:rPr lang="en-GB" sz="4300" dirty="0"/>
              <a:t>be very mischievous.  One day my friends and ________ were coming home from school when ________ dog, Sam, ran out into the road and chased ________ friend Mick up the hill.  ________ got scared and jumped over a fence into someone’s garden.  ________ shouted at Sam to come to ________ but ________ refused.  An old man came out of the house brandishing a stick.  ________ was scowling and looked furious.  ________ all legged it down the hill and Sam followed ________.  When ________ got home my mum said, “Why are ________ so hot and bothered?”</a:t>
            </a:r>
          </a:p>
          <a:p>
            <a:r>
              <a:rPr lang="en-GB" sz="4300" dirty="0"/>
              <a:t>“That old man up the road flipped ________ lid because Sam ran into ________ garden,” I replied.</a:t>
            </a:r>
          </a:p>
          <a:p>
            <a:endParaRPr lang="en-GB" dirty="0"/>
          </a:p>
        </p:txBody>
      </p:sp>
      <p:sp>
        <p:nvSpPr>
          <p:cNvPr id="3" name="Title 2"/>
          <p:cNvSpPr>
            <a:spLocks noGrp="1"/>
          </p:cNvSpPr>
          <p:nvPr>
            <p:ph type="title"/>
          </p:nvPr>
        </p:nvSpPr>
        <p:spPr/>
        <p:txBody>
          <a:bodyPr>
            <a:normAutofit fontScale="90000"/>
          </a:bodyPr>
          <a:lstStyle/>
          <a:p>
            <a:r>
              <a:rPr lang="en-GB" u="sng" dirty="0"/>
              <a:t>PRONOUNS</a:t>
            </a:r>
            <a:r>
              <a:rPr lang="en-GB" dirty="0"/>
              <a:t/>
            </a:r>
            <a:br>
              <a:rPr lang="en-GB" dirty="0"/>
            </a:br>
            <a:endParaRPr lang="en-GB" dirty="0"/>
          </a:p>
        </p:txBody>
      </p:sp>
    </p:spTree>
    <p:extLst>
      <p:ext uri="{BB962C8B-B14F-4D97-AF65-F5344CB8AC3E}">
        <p14:creationId xmlns:p14="http://schemas.microsoft.com/office/powerpoint/2010/main" val="3456881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715000"/>
          </a:xfrm>
        </p:spPr>
        <p:txBody>
          <a:bodyPr>
            <a:normAutofit fontScale="55000" lnSpcReduction="20000"/>
          </a:bodyPr>
          <a:lstStyle/>
          <a:p>
            <a:pPr marL="109728" indent="0">
              <a:buNone/>
            </a:pPr>
            <a:r>
              <a:rPr lang="en-GB" sz="3300" dirty="0" smtClean="0"/>
              <a:t>Prepositions </a:t>
            </a:r>
            <a:r>
              <a:rPr lang="en-GB" sz="3300" dirty="0"/>
              <a:t>are the little words that join up the more important nouns, adjectives, verbs and adverbs.  These are words like the following:</a:t>
            </a:r>
          </a:p>
          <a:p>
            <a:pPr marL="109728" indent="0">
              <a:buNone/>
            </a:pPr>
            <a:r>
              <a:rPr lang="en-GB" sz="3300" dirty="0"/>
              <a:t> </a:t>
            </a:r>
          </a:p>
          <a:p>
            <a:pPr marL="109728" indent="0">
              <a:buNone/>
            </a:pPr>
            <a:r>
              <a:rPr lang="en-GB" sz="3300" dirty="0"/>
              <a:t>	</a:t>
            </a:r>
            <a:r>
              <a:rPr lang="en-GB" sz="3300" dirty="0" smtClean="0"/>
              <a:t>                                 from</a:t>
            </a:r>
            <a:r>
              <a:rPr lang="en-GB" sz="3300" dirty="0"/>
              <a:t>, in on, by, at, of, to</a:t>
            </a:r>
          </a:p>
          <a:p>
            <a:pPr marL="109728" indent="0">
              <a:buNone/>
            </a:pPr>
            <a:r>
              <a:rPr lang="en-GB" sz="3300" dirty="0"/>
              <a:t> </a:t>
            </a:r>
          </a:p>
          <a:p>
            <a:pPr marL="109728" indent="0">
              <a:buNone/>
            </a:pPr>
            <a:r>
              <a:rPr lang="en-GB" sz="3300" u="sng" dirty="0"/>
              <a:t>Preposition Poem</a:t>
            </a:r>
            <a:endParaRPr lang="en-GB" sz="3300" dirty="0"/>
          </a:p>
          <a:p>
            <a:pPr marL="109728" indent="0">
              <a:buNone/>
            </a:pPr>
            <a:r>
              <a:rPr lang="en-GB" sz="3300" dirty="0"/>
              <a:t>Take each preposition in turn and make it the first word in a line of a poem.  Then fill in the line.  Try to make the poem make sense!  The first line is written for you below as an example.  You may choose a different line if you prefer.</a:t>
            </a:r>
          </a:p>
          <a:p>
            <a:pPr marL="109728" indent="0">
              <a:buNone/>
            </a:pPr>
            <a:r>
              <a:rPr lang="en-GB" sz="3300" dirty="0"/>
              <a:t> </a:t>
            </a:r>
          </a:p>
          <a:p>
            <a:pPr marL="109728" indent="0">
              <a:buNone/>
            </a:pPr>
            <a:r>
              <a:rPr lang="en-GB" sz="3300" dirty="0"/>
              <a:t>		From Monday to Friday I go to school</a:t>
            </a:r>
          </a:p>
          <a:p>
            <a:pPr marL="109728" indent="0">
              <a:buNone/>
            </a:pPr>
            <a:r>
              <a:rPr lang="en-GB" sz="3300" dirty="0"/>
              <a:t>		In</a:t>
            </a:r>
            <a:r>
              <a:rPr lang="en-GB" sz="3300" dirty="0" smtClean="0"/>
              <a:t>……..</a:t>
            </a:r>
          </a:p>
          <a:p>
            <a:pPr marL="109728" indent="0">
              <a:buNone/>
            </a:pPr>
            <a:r>
              <a:rPr lang="en-GB" sz="3300" dirty="0" smtClean="0"/>
              <a:t>		On……..</a:t>
            </a:r>
          </a:p>
          <a:p>
            <a:pPr marL="109728" indent="0">
              <a:buNone/>
            </a:pPr>
            <a:r>
              <a:rPr lang="en-GB" sz="3300" dirty="0"/>
              <a:t>		By……..</a:t>
            </a:r>
          </a:p>
          <a:p>
            <a:pPr marL="109728" indent="0">
              <a:buNone/>
            </a:pPr>
            <a:r>
              <a:rPr lang="en-GB" sz="3300" dirty="0"/>
              <a:t>		At……..</a:t>
            </a:r>
          </a:p>
          <a:p>
            <a:pPr marL="109728" indent="0">
              <a:buNone/>
            </a:pPr>
            <a:r>
              <a:rPr lang="en-GB" sz="3300" dirty="0"/>
              <a:t>		Of……..</a:t>
            </a:r>
          </a:p>
          <a:p>
            <a:pPr marL="109728" indent="0">
              <a:buNone/>
            </a:pPr>
            <a:r>
              <a:rPr lang="en-GB" sz="3300" dirty="0"/>
              <a:t>		To……..</a:t>
            </a:r>
          </a:p>
          <a:p>
            <a:pPr marL="109728" indent="0">
              <a:buNone/>
            </a:pPr>
            <a:r>
              <a:rPr lang="en-GB" dirty="0"/>
              <a:t> </a:t>
            </a:r>
          </a:p>
          <a:p>
            <a:endParaRPr lang="en-GB" dirty="0"/>
          </a:p>
        </p:txBody>
      </p:sp>
      <p:sp>
        <p:nvSpPr>
          <p:cNvPr id="3" name="Title 2"/>
          <p:cNvSpPr>
            <a:spLocks noGrp="1"/>
          </p:cNvSpPr>
          <p:nvPr>
            <p:ph type="title"/>
          </p:nvPr>
        </p:nvSpPr>
        <p:spPr/>
        <p:txBody>
          <a:bodyPr>
            <a:normAutofit fontScale="90000"/>
          </a:bodyPr>
          <a:lstStyle/>
          <a:p>
            <a:r>
              <a:rPr lang="en-GB" u="sng" dirty="0"/>
              <a:t>PREPOSITIONS</a:t>
            </a:r>
            <a:r>
              <a:rPr lang="en-GB" dirty="0"/>
              <a:t/>
            </a:r>
            <a:br>
              <a:rPr lang="en-GB" dirty="0"/>
            </a:br>
            <a:endParaRPr lang="en-GB" dirty="0"/>
          </a:p>
        </p:txBody>
      </p:sp>
    </p:spTree>
    <p:extLst>
      <p:ext uri="{BB962C8B-B14F-4D97-AF65-F5344CB8AC3E}">
        <p14:creationId xmlns:p14="http://schemas.microsoft.com/office/powerpoint/2010/main" val="1648451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dirty="0" smtClean="0"/>
              <a:t>Match each expression with the appropriate standard English Phrase</a:t>
            </a:r>
            <a:endParaRPr lang="en-GB" dirty="0"/>
          </a:p>
        </p:txBody>
      </p:sp>
      <p:sp>
        <p:nvSpPr>
          <p:cNvPr id="4" name="Text Placeholder 3"/>
          <p:cNvSpPr>
            <a:spLocks noGrp="1"/>
          </p:cNvSpPr>
          <p:nvPr>
            <p:ph type="body" idx="1"/>
          </p:nvPr>
        </p:nvSpPr>
        <p:spPr/>
        <p:txBody>
          <a:bodyPr/>
          <a:lstStyle/>
          <a:p>
            <a:r>
              <a:rPr lang="en-GB" dirty="0" smtClean="0"/>
              <a:t>Informal English</a:t>
            </a:r>
            <a:endParaRPr lang="en-GB" dirty="0"/>
          </a:p>
        </p:txBody>
      </p:sp>
      <p:sp>
        <p:nvSpPr>
          <p:cNvPr id="6" name="Text Placeholder 5"/>
          <p:cNvSpPr>
            <a:spLocks noGrp="1"/>
          </p:cNvSpPr>
          <p:nvPr>
            <p:ph type="body" sz="half" idx="3"/>
          </p:nvPr>
        </p:nvSpPr>
        <p:spPr/>
        <p:txBody>
          <a:bodyPr/>
          <a:lstStyle/>
          <a:p>
            <a:r>
              <a:rPr lang="en-GB" dirty="0" smtClean="0"/>
              <a:t>Standard English</a:t>
            </a:r>
            <a:endParaRPr lang="en-GB" dirty="0"/>
          </a:p>
        </p:txBody>
      </p:sp>
      <p:sp>
        <p:nvSpPr>
          <p:cNvPr id="5" name="Content Placeholder 4"/>
          <p:cNvSpPr>
            <a:spLocks noGrp="1"/>
          </p:cNvSpPr>
          <p:nvPr>
            <p:ph sz="quarter" idx="2"/>
          </p:nvPr>
        </p:nvSpPr>
        <p:spPr/>
        <p:txBody>
          <a:bodyPr/>
          <a:lstStyle/>
          <a:p>
            <a:r>
              <a:rPr lang="en-GB" dirty="0" smtClean="0"/>
              <a:t>T</a:t>
            </a:r>
            <a:endParaRPr lang="en-GB" dirty="0"/>
          </a:p>
        </p:txBody>
      </p:sp>
      <p:sp>
        <p:nvSpPr>
          <p:cNvPr id="7" name="Content Placeholder 6"/>
          <p:cNvSpPr>
            <a:spLocks noGrp="1"/>
          </p:cNvSpPr>
          <p:nvPr>
            <p:ph sz="quarter" idx="4"/>
          </p:nvPr>
        </p:nvSpPr>
        <p:spPr/>
        <p:txBody>
          <a:bodyPr/>
          <a:lstStyle/>
          <a:p>
            <a:endParaRPr lang="en-GB"/>
          </a:p>
        </p:txBody>
      </p:sp>
    </p:spTree>
    <p:extLst>
      <p:ext uri="{BB962C8B-B14F-4D97-AF65-F5344CB8AC3E}">
        <p14:creationId xmlns:p14="http://schemas.microsoft.com/office/powerpoint/2010/main" val="1996933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81</TotalTime>
  <Words>1735</Words>
  <Application>Microsoft Office PowerPoint</Application>
  <PresentationFormat>On-screen Show (4:3)</PresentationFormat>
  <Paragraphs>220</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Comic Sans MS</vt:lpstr>
      <vt:lpstr>Lucida Sans Unicode</vt:lpstr>
      <vt:lpstr>Times New Roman</vt:lpstr>
      <vt:lpstr>Verdana</vt:lpstr>
      <vt:lpstr>Wingdings 2</vt:lpstr>
      <vt:lpstr>Wingdings 3</vt:lpstr>
      <vt:lpstr>Concourse</vt:lpstr>
      <vt:lpstr>CONTRACTIONS </vt:lpstr>
      <vt:lpstr>ADJECTIVES, ALLITERATION AND  SYLLABLES </vt:lpstr>
      <vt:lpstr>PATTERNS IN WORDS </vt:lpstr>
      <vt:lpstr>Patterns in words  II</vt:lpstr>
      <vt:lpstr>THE CATEGORY GAME </vt:lpstr>
      <vt:lpstr>CONSEQUENCES </vt:lpstr>
      <vt:lpstr>PRONOUNS </vt:lpstr>
      <vt:lpstr>PREPOSITIONS </vt:lpstr>
      <vt:lpstr>Match each expression with the appropriate standard English Phrase</vt:lpstr>
      <vt:lpstr>Clauses-write out the completed sentences by joining the clauses to make a whole sentence</vt:lpstr>
      <vt:lpstr>Using clauses</vt:lpstr>
      <vt:lpstr>Write out the following sentences and underline the subordinate clause</vt:lpstr>
      <vt:lpstr>Use each of these words to begin a sentence</vt:lpstr>
      <vt:lpstr>Complete each of these sentences by adding a wh(who, which, where) clause</vt:lpstr>
      <vt:lpstr>Copy the table and match each type of word to its correct definition</vt:lpstr>
      <vt:lpstr>Qualifiers</vt:lpstr>
      <vt:lpstr> Unscramble the sentence</vt:lpstr>
      <vt:lpstr> Unscramble the sentence</vt:lpstr>
      <vt:lpstr>Unscramble the sentence</vt:lpstr>
      <vt:lpstr> Unscramble the sentence</vt:lpstr>
      <vt:lpstr> Unscramble the sentence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CONTRACTIONS</dc:title>
  <dc:creator>Shane Anderson</dc:creator>
  <cp:lastModifiedBy>Sybilla Walker</cp:lastModifiedBy>
  <cp:revision>31</cp:revision>
  <dcterms:created xsi:type="dcterms:W3CDTF">2006-08-16T00:00:00Z</dcterms:created>
  <dcterms:modified xsi:type="dcterms:W3CDTF">2021-02-11T08:35:57Z</dcterms:modified>
</cp:coreProperties>
</file>