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6" r:id="rId2"/>
    <p:sldId id="397" r:id="rId3"/>
    <p:sldId id="398" r:id="rId4"/>
    <p:sldId id="283" r:id="rId5"/>
    <p:sldId id="275" r:id="rId6"/>
    <p:sldId id="274" r:id="rId7"/>
    <p:sldId id="279" r:id="rId8"/>
    <p:sldId id="280" r:id="rId9"/>
    <p:sldId id="270" r:id="rId10"/>
    <p:sldId id="271" r:id="rId11"/>
    <p:sldId id="3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9" autoAdjust="0"/>
    <p:restoredTop sz="84354" autoAdjust="0"/>
  </p:normalViewPr>
  <p:slideViewPr>
    <p:cSldViewPr snapToGrid="0">
      <p:cViewPr varScale="1">
        <p:scale>
          <a:sx n="50" d="100"/>
          <a:sy n="50" d="100"/>
        </p:scale>
        <p:origin x="85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2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9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21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12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70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2.png"/><Relationship Id="rId5" Type="http://schemas.microsoft.com/office/2007/relationships/media" Target="../media/media8.m4a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48000" y="30596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02577" y="779640"/>
            <a:ext cx="703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Perfect and Progressive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822" y="27032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Past and present tense (simple) </a:t>
            </a:r>
          </a:p>
          <a:p>
            <a:pPr marL="457200" indent="-457200">
              <a:buAutoNum type="arabicPeriod"/>
            </a:pPr>
            <a:r>
              <a:rPr lang="en-GB" sz="2400" dirty="0"/>
              <a:t>Perfect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</a:p>
          <a:p>
            <a:pPr marL="457200" indent="-457200">
              <a:buAutoNum type="arabicPeriod"/>
            </a:pPr>
            <a:r>
              <a:rPr lang="en-GB" sz="2400" dirty="0"/>
              <a:t>Progressive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: present and past</a:t>
            </a:r>
            <a:br>
              <a:rPr lang="en-GB" sz="2400" dirty="0"/>
            </a:b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00D62-EF99-EB4F-A2AC-5C4CCD78D2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655" y="1743935"/>
            <a:ext cx="3874561" cy="3292758"/>
          </a:xfrm>
          <a:prstGeom prst="rect">
            <a:avLst/>
          </a:prstGeom>
        </p:spPr>
      </p:pic>
      <p:pic>
        <p:nvPicPr>
          <p:cNvPr id="5" name="Online Media 4" descr="            ">
            <a:hlinkClick r:id="" action="ppaction://media"/>
            <a:extLst>
              <a:ext uri="{FF2B5EF4-FFF2-40B4-BE49-F238E27FC236}">
                <a16:creationId xmlns:a16="http://schemas.microsoft.com/office/drawing/2014/main" id="{BDCD9BCE-3CF9-B44F-8AC9-F7E1BB76A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52701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50472"/>
              </p:ext>
            </p:extLst>
          </p:nvPr>
        </p:nvGraphicFramePr>
        <p:xfrm>
          <a:off x="1232451" y="2014331"/>
          <a:ext cx="9263270" cy="3604591"/>
        </p:xfrm>
        <a:graphic>
          <a:graphicData uri="http://schemas.openxmlformats.org/drawingml/2006/table">
            <a:tbl>
              <a:tblPr firstRow="1" firstCol="1" bandRow="1"/>
              <a:tblGrid>
                <a:gridCol w="27297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3413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19215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3604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C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verbs: present and past progressive</a:t>
            </a:r>
            <a:endParaRPr lang="en-GB" sz="32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2420" y="2618914"/>
            <a:ext cx="149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walks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6734" y="3293406"/>
            <a:ext cx="1603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mingles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2938" y="3969627"/>
            <a:ext cx="2398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The boy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smiles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5504" y="4729394"/>
            <a:ext cx="116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stare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4100" y="2624364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is walking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8347" y="2626021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walking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5360" y="3293406"/>
            <a:ext cx="2045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is mingling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395" y="3293406"/>
            <a:ext cx="2404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mingling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6881" y="3999012"/>
            <a:ext cx="284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The boy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is smiling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50271" y="3999012"/>
            <a:ext cx="3201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The boy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smiling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1155" y="4696983"/>
            <a:ext cx="1994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am staring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8415" y="4729394"/>
            <a:ext cx="210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staring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AFC05BB-A1EE-DC4D-AE2D-E96918037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8365" y="1278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6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646729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Verbs</a:t>
            </a:r>
            <a:r>
              <a:rPr lang="en-GB" sz="3200" dirty="0"/>
              <a:t> indicate that someone or something is </a:t>
            </a:r>
          </a:p>
          <a:p>
            <a:pPr algn="ctr"/>
            <a:r>
              <a:rPr lang="en-GB" sz="3200" dirty="0"/>
              <a:t>doing, feeling or being.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9" y="4937402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8400" y="2514967"/>
            <a:ext cx="3566087" cy="818866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donkey pulls the cart.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32731" y="2503595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He is hungry.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9353" y="4038024"/>
            <a:ext cx="2751174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Ahmed delivers gas.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56410" y="3976653"/>
            <a:ext cx="4375728" cy="779639"/>
          </a:xfrm>
          <a:prstGeom prst="wedgeRoundRectCallout">
            <a:avLst>
              <a:gd name="adj1" fmla="val -39633"/>
              <a:gd name="adj2" fmla="val -939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I’d absolutely love to visit Cairo.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94122" y="1909899"/>
            <a:ext cx="1649243" cy="2654792"/>
            <a:chOff x="9000878" y="1911375"/>
            <a:chExt cx="1649243" cy="2654792"/>
          </a:xfrm>
        </p:grpSpPr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>
              <a:off x="9251027" y="2326344"/>
              <a:ext cx="418330" cy="43171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9125680" y="3090296"/>
              <a:ext cx="173423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9304711" y="2376644"/>
              <a:ext cx="1081358" cy="18988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000878" y="4562853"/>
              <a:ext cx="500298" cy="331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631633" y="1911375"/>
              <a:ext cx="101848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27349" y="1862514"/>
            <a:ext cx="1054698" cy="2730241"/>
            <a:chOff x="1221184" y="1900302"/>
            <a:chExt cx="1054698" cy="2730241"/>
          </a:xfrm>
        </p:grpSpPr>
        <p:sp>
          <p:nvSpPr>
            <p:cNvPr id="18" name="TextBox 17"/>
            <p:cNvSpPr txBox="1"/>
            <p:nvPr/>
          </p:nvSpPr>
          <p:spPr>
            <a:xfrm>
              <a:off x="1221184" y="1900302"/>
              <a:ext cx="105469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1925326" y="2340421"/>
              <a:ext cx="0" cy="46106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1614989" y="3126608"/>
              <a:ext cx="57287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1398734" y="2341923"/>
              <a:ext cx="262540" cy="196983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1398734" y="4630543"/>
              <a:ext cx="877148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Callout 32"/>
          <p:cNvSpPr/>
          <p:nvPr/>
        </p:nvSpPr>
        <p:spPr>
          <a:xfrm>
            <a:off x="7506639" y="5470052"/>
            <a:ext cx="3583570" cy="628743"/>
          </a:xfrm>
          <a:prstGeom prst="wedgeEllipseCallout">
            <a:avLst>
              <a:gd name="adj1" fmla="val -62099"/>
              <a:gd name="adj2" fmla="val -323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Can you spot these?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C32ECD-3FF3-B64A-8476-F827AC9635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2" b="99812" l="9984" r="89936">
                        <a14:foregroundMark x1="21645" y1="95771" x2="28218" y2="87373"/>
                        <a14:foregroundMark x1="29079" y1="91401" x2="32109" y2="95959"/>
                        <a14:foregroundMark x1="28237" y1="90134" x2="28541" y2="90592"/>
                        <a14:foregroundMark x1="27617" y1="89200" x2="28131" y2="89974"/>
                        <a14:foregroundMark x1="32109" y1="95959" x2="39217" y2="93327"/>
                        <a14:foregroundMark x1="39217" y1="93327" x2="41853" y2="99812"/>
                        <a14:foregroundMark x1="41853" y1="99812" x2="49920" y2="92011"/>
                        <a14:foregroundMark x1="45128" y1="59586" x2="46246" y2="61466"/>
                        <a14:foregroundMark x1="47923" y1="61842" x2="49361" y2="64380"/>
                        <a14:foregroundMark x1="49521" y1="63628" x2="49042" y2="60338"/>
                        <a14:foregroundMark x1="47764" y1="74248" x2="47923" y2="77914"/>
                        <a14:foregroundMark x1="49521" y1="72744" x2="48722" y2="67857"/>
                        <a14:foregroundMark x1="45288" y1="56673" x2="45447" y2="56673"/>
                        <a14:foregroundMark x1="23403" y1="71992" x2="30671" y2="74436"/>
                        <a14:foregroundMark x1="22284" y1="71711" x2="23802" y2="72744"/>
                        <a14:foregroundMark x1="20128" y1="74060" x2="22125" y2="71523"/>
                        <a14:backgroundMark x1="14856" y1="96147" x2="22444" y2="82425"/>
                        <a14:backgroundMark x1="22444" y1="82425" x2="18211" y2="77350"/>
                        <a14:backgroundMark x1="18211" y1="77350" x2="19010" y2="69267"/>
                        <a14:backgroundMark x1="19010" y1="69267" x2="27157" y2="57801"/>
                        <a14:backgroundMark x1="27157" y1="57801" x2="40176" y2="56203"/>
                        <a14:backgroundMark x1="40176" y1="56203" x2="43930" y2="50470"/>
                        <a14:backgroundMark x1="43930" y1="50470" x2="49760" y2="52068"/>
                        <a14:backgroundMark x1="49760" y1="52068" x2="52316" y2="73966"/>
                        <a14:backgroundMark x1="52316" y1="73966" x2="50639" y2="88628"/>
                        <a14:backgroundMark x1="50639" y1="88628" x2="53834" y2="95113"/>
                        <a14:backgroundMark x1="53834" y1="95113" x2="59265" y2="98402"/>
                        <a14:backgroundMark x1="59265" y1="98402" x2="65895" y2="97086"/>
                        <a14:backgroundMark x1="65895" y1="97086" x2="82827" y2="99624"/>
                        <a14:backgroundMark x1="82827" y1="99624" x2="87780" y2="92763"/>
                        <a14:backgroundMark x1="87780" y1="92763" x2="87939" y2="82519"/>
                        <a14:backgroundMark x1="87939" y1="82519" x2="84265" y2="74154"/>
                        <a14:backgroundMark x1="84265" y1="74154" x2="77955" y2="75376"/>
                        <a14:backgroundMark x1="77955" y1="75376" x2="71725" y2="68045"/>
                        <a14:backgroundMark x1="71725" y1="68045" x2="71486" y2="56391"/>
                        <a14:backgroundMark x1="71486" y1="56391" x2="75799" y2="49436"/>
                        <a14:backgroundMark x1="75799" y1="49436" x2="69329" y2="44173"/>
                        <a14:backgroundMark x1="69329" y1="44173" x2="43610" y2="41541"/>
                        <a14:backgroundMark x1="43610" y1="41541" x2="30990" y2="43609"/>
                        <a14:backgroundMark x1="30990" y1="43609" x2="25160" y2="41917"/>
                        <a14:backgroundMark x1="25160" y1="41917" x2="18850" y2="45019"/>
                        <a14:backgroundMark x1="18850" y1="45019" x2="11741" y2="80639"/>
                        <a14:backgroundMark x1="23403" y1="90320" x2="23642" y2="90695"/>
                        <a14:backgroundMark x1="27716" y1="92011" x2="28195" y2="89756"/>
                        <a14:backgroundMark x1="29153" y1="91635" x2="28834" y2="90883"/>
                        <a14:backgroundMark x1="28674" y1="90508" x2="29153" y2="91447"/>
                        <a14:backgroundMark x1="27236" y1="88722" x2="27875" y2="88722"/>
                        <a14:backgroundMark x1="46086" y1="90883" x2="47604" y2="92669"/>
                        <a14:backgroundMark x1="46645" y1="96898" x2="46645" y2="96898"/>
                        <a14:backgroundMark x1="17492" y1="92669" x2="18211" y2="97086"/>
                        <a14:backgroundMark x1="18051" y1="92293" x2="15415" y2="98872"/>
                        <a14:backgroundMark x1="15415" y1="98872" x2="11422" y2="99248"/>
                        <a14:backgroundMark x1="19808" y1="99812" x2="19169" y2="97086"/>
                        <a14:backgroundMark x1="49201" y1="89568" x2="50240" y2="9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293" y="-330595"/>
            <a:ext cx="6128361" cy="5208127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C1A698-6146-5340-A24D-54C7415F6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42304" y="6467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1550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2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500892" y="2263533"/>
            <a:ext cx="3117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b="1" dirty="0"/>
              <a:t>past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dirty="0"/>
              <a:t>or in the </a:t>
            </a:r>
            <a:r>
              <a:rPr lang="en-GB" sz="2800" b="1" dirty="0"/>
              <a:t>present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32256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251504" y="2051200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Ahmed started his work early.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020548" y="3699541"/>
            <a:ext cx="2994595" cy="863312"/>
          </a:xfrm>
          <a:prstGeom prst="wedgeRoundRectCallout">
            <a:avLst>
              <a:gd name="adj1" fmla="val 60006"/>
              <a:gd name="adj2" fmla="val 334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/>
              <a:t>They rest by the wall.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95708" y="4363467"/>
            <a:ext cx="3470404" cy="955688"/>
          </a:xfrm>
          <a:prstGeom prst="wedgeEllipseCallout">
            <a:avLst>
              <a:gd name="adj1" fmla="val 17165"/>
              <a:gd name="adj2" fmla="val -833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Write a sentence in the present tense.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884869" y="5020464"/>
            <a:ext cx="3470404" cy="1270058"/>
          </a:xfrm>
          <a:prstGeom prst="wedgeEllipseCallout">
            <a:avLst>
              <a:gd name="adj1" fmla="val 41440"/>
              <a:gd name="adj2" fmla="val -797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Rewrite it in the past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068" y="5761916"/>
            <a:ext cx="583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see the lunch cart.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437" y="5761915"/>
            <a:ext cx="559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saw the lunch cart.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9990" y="5092809"/>
            <a:ext cx="1609463" cy="461665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BA0504-FDA9-2D47-8CA0-FB8004C03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2" b="99812" l="9984" r="89936">
                        <a14:foregroundMark x1="21645" y1="95771" x2="28218" y2="87373"/>
                        <a14:foregroundMark x1="29079" y1="91401" x2="32109" y2="95959"/>
                        <a14:foregroundMark x1="28237" y1="90134" x2="28541" y2="90592"/>
                        <a14:foregroundMark x1="27617" y1="89200" x2="28131" y2="89974"/>
                        <a14:foregroundMark x1="32109" y1="95959" x2="39217" y2="93327"/>
                        <a14:foregroundMark x1="39217" y1="93327" x2="41853" y2="99812"/>
                        <a14:foregroundMark x1="41853" y1="99812" x2="49920" y2="92011"/>
                        <a14:foregroundMark x1="45128" y1="59586" x2="46246" y2="61466"/>
                        <a14:foregroundMark x1="47923" y1="61842" x2="49361" y2="64380"/>
                        <a14:foregroundMark x1="49521" y1="63628" x2="49042" y2="60338"/>
                        <a14:foregroundMark x1="47764" y1="74248" x2="47923" y2="77914"/>
                        <a14:foregroundMark x1="49521" y1="72744" x2="48722" y2="67857"/>
                        <a14:foregroundMark x1="45288" y1="56673" x2="45447" y2="56673"/>
                        <a14:foregroundMark x1="23403" y1="71992" x2="30671" y2="74436"/>
                        <a14:foregroundMark x1="22284" y1="71711" x2="23802" y2="72744"/>
                        <a14:foregroundMark x1="20128" y1="74060" x2="22125" y2="71523"/>
                        <a14:backgroundMark x1="14856" y1="96147" x2="22444" y2="82425"/>
                        <a14:backgroundMark x1="22444" y1="82425" x2="18211" y2="77350"/>
                        <a14:backgroundMark x1="18211" y1="77350" x2="19010" y2="69267"/>
                        <a14:backgroundMark x1="19010" y1="69267" x2="27157" y2="57801"/>
                        <a14:backgroundMark x1="27157" y1="57801" x2="40176" y2="56203"/>
                        <a14:backgroundMark x1="40176" y1="56203" x2="43930" y2="50470"/>
                        <a14:backgroundMark x1="43930" y1="50470" x2="49760" y2="52068"/>
                        <a14:backgroundMark x1="49760" y1="52068" x2="52316" y2="73966"/>
                        <a14:backgroundMark x1="52316" y1="73966" x2="50639" y2="88628"/>
                        <a14:backgroundMark x1="50639" y1="88628" x2="53834" y2="95113"/>
                        <a14:backgroundMark x1="53834" y1="95113" x2="59265" y2="98402"/>
                        <a14:backgroundMark x1="59265" y1="98402" x2="65895" y2="97086"/>
                        <a14:backgroundMark x1="65895" y1="97086" x2="82827" y2="99624"/>
                        <a14:backgroundMark x1="82827" y1="99624" x2="87780" y2="92763"/>
                        <a14:backgroundMark x1="87780" y1="92763" x2="87939" y2="82519"/>
                        <a14:backgroundMark x1="87939" y1="82519" x2="84265" y2="74154"/>
                        <a14:backgroundMark x1="84265" y1="74154" x2="77955" y2="75376"/>
                        <a14:backgroundMark x1="77955" y1="75376" x2="71725" y2="68045"/>
                        <a14:backgroundMark x1="71725" y1="68045" x2="71486" y2="56391"/>
                        <a14:backgroundMark x1="71486" y1="56391" x2="75799" y2="49436"/>
                        <a14:backgroundMark x1="75799" y1="49436" x2="69329" y2="44173"/>
                        <a14:backgroundMark x1="69329" y1="44173" x2="43610" y2="41541"/>
                        <a14:backgroundMark x1="43610" y1="41541" x2="30990" y2="43609"/>
                        <a14:backgroundMark x1="30990" y1="43609" x2="25160" y2="41917"/>
                        <a14:backgroundMark x1="25160" y1="41917" x2="18850" y2="45019"/>
                        <a14:backgroundMark x1="18850" y1="45019" x2="11741" y2="80639"/>
                        <a14:backgroundMark x1="23403" y1="90320" x2="23642" y2="90695"/>
                        <a14:backgroundMark x1="27716" y1="92011" x2="28195" y2="89756"/>
                        <a14:backgroundMark x1="29153" y1="91635" x2="28834" y2="90883"/>
                        <a14:backgroundMark x1="28674" y1="90508" x2="29153" y2="91447"/>
                        <a14:backgroundMark x1="27236" y1="88722" x2="27875" y2="88722"/>
                        <a14:backgroundMark x1="46086" y1="90883" x2="47604" y2="92669"/>
                        <a14:backgroundMark x1="46645" y1="96898" x2="46645" y2="96898"/>
                        <a14:backgroundMark x1="17492" y1="92669" x2="18211" y2="97086"/>
                        <a14:backgroundMark x1="18051" y1="92293" x2="15415" y2="98872"/>
                        <a14:backgroundMark x1="15415" y1="98872" x2="11422" y2="99248"/>
                        <a14:backgroundMark x1="19808" y1="99812" x2="19169" y2="97086"/>
                        <a14:backgroundMark x1="49201" y1="89568" x2="50240" y2="9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12" y="-328560"/>
            <a:ext cx="5251836" cy="4463221"/>
          </a:xfrm>
          <a:prstGeom prst="rect">
            <a:avLst/>
          </a:prstGeom>
        </p:spPr>
      </p:pic>
      <p:pic>
        <p:nvPicPr>
          <p:cNvPr id="6" name="Picture 5" descr="A picture containing building, wall, outdoor object&#10;&#10;Description automatically generated">
            <a:extLst>
              <a:ext uri="{FF2B5EF4-FFF2-40B4-BE49-F238E27FC236}">
                <a16:creationId xmlns:a16="http://schemas.microsoft.com/office/drawing/2014/main" id="{910AB6DA-535E-554F-B4F9-D656CCB524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37578" y="3503031"/>
            <a:ext cx="1407436" cy="1876581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67D49D-7BD6-EC47-994A-BA6F8B5B4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27635" y="5355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3" grpId="0"/>
      <p:bldP spid="3" grpId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1774" y="784170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we add </a:t>
            </a:r>
            <a:r>
              <a:rPr lang="en-GB" sz="2400" i="1" u="sng" dirty="0" err="1"/>
              <a:t>ed</a:t>
            </a:r>
            <a:r>
              <a:rPr lang="en-GB" sz="2400" i="1" dirty="0"/>
              <a:t> </a:t>
            </a:r>
            <a:r>
              <a:rPr lang="en-GB" sz="2400" dirty="0"/>
              <a:t>to show that an action is </a:t>
            </a:r>
          </a:p>
          <a:p>
            <a:pPr algn="ctr"/>
            <a:r>
              <a:rPr lang="en-GB" sz="2400" b="1" dirty="0"/>
              <a:t>in the past </a:t>
            </a:r>
            <a:r>
              <a:rPr lang="en-GB" sz="2400" dirty="0"/>
              <a:t>and </a:t>
            </a:r>
            <a:r>
              <a:rPr lang="en-GB" sz="2400" b="1" dirty="0"/>
              <a:t>complete</a:t>
            </a:r>
            <a:r>
              <a:rPr lang="en-GB" sz="2400" dirty="0"/>
              <a:t>.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94044" y="173732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bray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548" y="2301364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plodd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9744" y="2973256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deliver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9744" y="1790292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wait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94808" y="1313377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watch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45720" y="264549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listen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7579" y="2904205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trott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773" y="3786192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Irregular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take different forms when showing past tense; we learn them through hearing them used. 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3042" y="497040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1279" y="498875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caught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9767" y="498875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ate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8908" y="498875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757436" y="1254393"/>
            <a:ext cx="5205265" cy="1426872"/>
          </a:xfrm>
          <a:prstGeom prst="wedgeEllipseCallout">
            <a:avLst>
              <a:gd name="adj1" fmla="val -43725"/>
              <a:gd name="adj2" fmla="val 63879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donkey pulled the cart until lunchtime.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306BE6-B471-F64C-9A3C-165B3C2AEF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2" b="99812" l="9984" r="89936">
                        <a14:foregroundMark x1="21645" y1="95771" x2="28218" y2="87373"/>
                        <a14:foregroundMark x1="29079" y1="91401" x2="32109" y2="95959"/>
                        <a14:foregroundMark x1="28237" y1="90134" x2="28541" y2="90592"/>
                        <a14:foregroundMark x1="27617" y1="89200" x2="28131" y2="89974"/>
                        <a14:foregroundMark x1="32109" y1="95959" x2="39217" y2="93327"/>
                        <a14:foregroundMark x1="39217" y1="93327" x2="41853" y2="99812"/>
                        <a14:foregroundMark x1="41853" y1="99812" x2="49920" y2="92011"/>
                        <a14:foregroundMark x1="45128" y1="59586" x2="46246" y2="61466"/>
                        <a14:foregroundMark x1="47923" y1="61842" x2="49361" y2="64380"/>
                        <a14:foregroundMark x1="49521" y1="63628" x2="49042" y2="60338"/>
                        <a14:foregroundMark x1="47764" y1="74248" x2="47923" y2="77914"/>
                        <a14:foregroundMark x1="49521" y1="72744" x2="48722" y2="67857"/>
                        <a14:foregroundMark x1="45288" y1="56673" x2="45447" y2="56673"/>
                        <a14:foregroundMark x1="23403" y1="71992" x2="30671" y2="74436"/>
                        <a14:foregroundMark x1="22284" y1="71711" x2="23802" y2="72744"/>
                        <a14:foregroundMark x1="20128" y1="74060" x2="22125" y2="71523"/>
                        <a14:backgroundMark x1="14856" y1="96147" x2="22444" y2="82425"/>
                        <a14:backgroundMark x1="22444" y1="82425" x2="18211" y2="77350"/>
                        <a14:backgroundMark x1="18211" y1="77350" x2="19010" y2="69267"/>
                        <a14:backgroundMark x1="19010" y1="69267" x2="27157" y2="57801"/>
                        <a14:backgroundMark x1="27157" y1="57801" x2="40176" y2="56203"/>
                        <a14:backgroundMark x1="40176" y1="56203" x2="43930" y2="50470"/>
                        <a14:backgroundMark x1="43930" y1="50470" x2="49760" y2="52068"/>
                        <a14:backgroundMark x1="49760" y1="52068" x2="52316" y2="73966"/>
                        <a14:backgroundMark x1="52316" y1="73966" x2="50639" y2="88628"/>
                        <a14:backgroundMark x1="50639" y1="88628" x2="53834" y2="95113"/>
                        <a14:backgroundMark x1="53834" y1="95113" x2="59265" y2="98402"/>
                        <a14:backgroundMark x1="59265" y1="98402" x2="65895" y2="97086"/>
                        <a14:backgroundMark x1="65895" y1="97086" x2="82827" y2="99624"/>
                        <a14:backgroundMark x1="82827" y1="99624" x2="87780" y2="92763"/>
                        <a14:backgroundMark x1="87780" y1="92763" x2="87939" y2="82519"/>
                        <a14:backgroundMark x1="87939" y1="82519" x2="84265" y2="74154"/>
                        <a14:backgroundMark x1="84265" y1="74154" x2="77955" y2="75376"/>
                        <a14:backgroundMark x1="77955" y1="75376" x2="71725" y2="68045"/>
                        <a14:backgroundMark x1="71725" y1="68045" x2="71486" y2="56391"/>
                        <a14:backgroundMark x1="71486" y1="56391" x2="75799" y2="49436"/>
                        <a14:backgroundMark x1="75799" y1="49436" x2="69329" y2="44173"/>
                        <a14:backgroundMark x1="69329" y1="44173" x2="43610" y2="41541"/>
                        <a14:backgroundMark x1="43610" y1="41541" x2="30990" y2="43609"/>
                        <a14:backgroundMark x1="30990" y1="43609" x2="25160" y2="41917"/>
                        <a14:backgroundMark x1="25160" y1="41917" x2="18850" y2="45019"/>
                        <a14:backgroundMark x1="18850" y1="45019" x2="11741" y2="80639"/>
                        <a14:backgroundMark x1="23403" y1="90320" x2="23642" y2="90695"/>
                        <a14:backgroundMark x1="27716" y1="92011" x2="28195" y2="89756"/>
                        <a14:backgroundMark x1="29153" y1="91635" x2="28834" y2="90883"/>
                        <a14:backgroundMark x1="28674" y1="90508" x2="29153" y2="91447"/>
                        <a14:backgroundMark x1="27236" y1="88722" x2="27875" y2="88722"/>
                        <a14:backgroundMark x1="46086" y1="90883" x2="47604" y2="92669"/>
                        <a14:backgroundMark x1="46645" y1="96898" x2="46645" y2="96898"/>
                        <a14:backgroundMark x1="17492" y1="92669" x2="18211" y2="97086"/>
                        <a14:backgroundMark x1="18051" y1="92293" x2="15415" y2="98872"/>
                        <a14:backgroundMark x1="15415" y1="98872" x2="11422" y2="99248"/>
                        <a14:backgroundMark x1="19808" y1="99812" x2="19169" y2="97086"/>
                        <a14:backgroundMark x1="49201" y1="89568" x2="50240" y2="9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361" y="-537136"/>
            <a:ext cx="5004219" cy="4252786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E8346F-5863-804B-BF93-CF630B551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64505" y="9774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/>
      <p:bldP spid="17" grpId="0" uiExpand="1" build="p"/>
      <p:bldP spid="18" grpId="0" uiExpand="1" build="p"/>
      <p:bldP spid="19" grpId="0" uiExpand="1" build="p"/>
      <p:bldP spid="20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Perfect Form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is created by using the present or past tense of ‘</a:t>
            </a:r>
            <a:r>
              <a:rPr lang="en-GB" sz="32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have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’ with the past participle of the verb.  </a:t>
            </a:r>
            <a:endParaRPr lang="en-GB" sz="2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8113" y="2656948"/>
            <a:ext cx="5146108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have journeyed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has taught </a:t>
            </a:r>
            <a:r>
              <a:rPr lang="en-GB" sz="2800" dirty="0"/>
              <a:t>me how to work.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Ahmed </a:t>
            </a:r>
            <a:r>
              <a:rPr lang="en-GB" sz="2800" dirty="0">
                <a:solidFill>
                  <a:srgbClr val="0000FF"/>
                </a:solidFill>
              </a:rPr>
              <a:t>has shared </a:t>
            </a:r>
            <a:r>
              <a:rPr lang="en-GB" sz="2800" dirty="0"/>
              <a:t>his secret.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CECE2F-5A89-514D-942F-509B488A9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6581" y="25745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324593"/>
            <a:ext cx="105735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of the past tense suggests that 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past action is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present.</a:t>
            </a:r>
            <a:endParaRPr lang="en-GB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15887"/>
              </p:ext>
            </p:extLst>
          </p:nvPr>
        </p:nvGraphicFramePr>
        <p:xfrm>
          <a:off x="735324" y="2507226"/>
          <a:ext cx="7968681" cy="3023702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243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5324" y="3085082"/>
            <a:ext cx="3700326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My father told me.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4249" y="4932053"/>
            <a:ext cx="2602475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took me to each place.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2910" y="4052072"/>
            <a:ext cx="2445158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showed me.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3399" y="3128261"/>
            <a:ext cx="3498650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My father has told me.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1315" y="4896689"/>
            <a:ext cx="3700734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has taken me to each place.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1148" y="4052820"/>
            <a:ext cx="2853859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has shown me.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6300" y="1632161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endParaRPr lang="en-GB" sz="32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341754" y="2094024"/>
            <a:ext cx="2216171" cy="1290839"/>
          </a:xfrm>
          <a:prstGeom prst="wedgeRoundRectCallout">
            <a:avLst>
              <a:gd name="adj1" fmla="val -86817"/>
              <a:gd name="adj2" fmla="val 635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He told me in the past and I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think about it </a:t>
            </a:r>
            <a:r>
              <a:rPr lang="en-GB" sz="2000" i="1" dirty="0">
                <a:solidFill>
                  <a:schemeClr val="tx1"/>
                </a:solidFill>
              </a:rPr>
              <a:t>now.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341754" y="3462775"/>
            <a:ext cx="2219030" cy="1290839"/>
          </a:xfrm>
          <a:prstGeom prst="wedgeRoundRectCallout">
            <a:avLst>
              <a:gd name="adj1" fmla="val -95895"/>
              <a:gd name="adj2" fmla="val 273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He showed me in the past and I </a:t>
            </a:r>
            <a:r>
              <a:rPr lang="en-GB" sz="2000" i="1" dirty="0">
                <a:solidFill>
                  <a:schemeClr val="tx1"/>
                </a:solidFill>
              </a:rPr>
              <a:t>still </a:t>
            </a:r>
            <a:r>
              <a:rPr lang="en-GB" sz="2000" dirty="0">
                <a:solidFill>
                  <a:schemeClr val="tx1"/>
                </a:solidFill>
              </a:rPr>
              <a:t>can picture him </a:t>
            </a:r>
            <a:r>
              <a:rPr lang="en-GB" sz="2000" i="1" dirty="0">
                <a:solidFill>
                  <a:schemeClr val="tx1"/>
                </a:solidFill>
              </a:rPr>
              <a:t>now.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704005" y="4831527"/>
            <a:ext cx="2780401" cy="1383826"/>
          </a:xfrm>
          <a:prstGeom prst="wedgeRoundRectCallout">
            <a:avLst>
              <a:gd name="adj1" fmla="val -72924"/>
              <a:gd name="adj2" fmla="val 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He took me to each place in the past and </a:t>
            </a:r>
            <a:r>
              <a:rPr lang="en-GB" sz="2000" i="1" dirty="0">
                <a:solidFill>
                  <a:schemeClr val="tx1"/>
                </a:solidFill>
              </a:rPr>
              <a:t>I still </a:t>
            </a:r>
            <a:r>
              <a:rPr lang="en-GB" sz="2000" dirty="0">
                <a:solidFill>
                  <a:schemeClr val="tx1"/>
                </a:solidFill>
              </a:rPr>
              <a:t>remember when I go there </a:t>
            </a:r>
            <a:r>
              <a:rPr lang="en-GB" sz="2000" i="1" dirty="0">
                <a:solidFill>
                  <a:schemeClr val="tx1"/>
                </a:solidFill>
              </a:rPr>
              <a:t>now.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7B0496-DA44-B643-B8C7-170933848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94134" y="46632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A67199-519E-284C-B040-D6913B9B5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361" y="54160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611D40-2AD3-D648-B067-37E8F35C07C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94134" y="120584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A42830A-C19F-B146-8352-4E927049CB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0465" y="13964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324593"/>
            <a:ext cx="105735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There are two forms of the perfect form of the past tense.</a:t>
            </a:r>
            <a:endParaRPr lang="en-GB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38018"/>
              </p:ext>
            </p:extLst>
          </p:nvPr>
        </p:nvGraphicFramePr>
        <p:xfrm>
          <a:off x="735324" y="2507226"/>
          <a:ext cx="7968681" cy="3023702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en-GB" sz="2800" b="1" baseline="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perfect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243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5324" y="3085082"/>
            <a:ext cx="4036780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boy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finished work.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809" y="5104302"/>
            <a:ext cx="4226093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Ahmed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enjoyed his day.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0199" y="4052072"/>
            <a:ext cx="3290581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told my secret.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9664" y="3094485"/>
            <a:ext cx="4122796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boy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finished work.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0960" y="5104302"/>
            <a:ext cx="4274183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Ahmed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enjoyed his day.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3383" y="4052820"/>
            <a:ext cx="3149388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told my secret.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204601" y="1890509"/>
            <a:ext cx="2460200" cy="1252539"/>
          </a:xfrm>
          <a:prstGeom prst="wedgeRoundRectCallout">
            <a:avLst>
              <a:gd name="adj1" fmla="val -73245"/>
              <a:gd name="adj2" fmla="val 82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 the past, he had finished and, in the past, he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finished.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264098" y="3366613"/>
            <a:ext cx="2192578" cy="1284667"/>
          </a:xfrm>
          <a:prstGeom prst="wedgeRoundRectCallout">
            <a:avLst>
              <a:gd name="adj1" fmla="val -90440"/>
              <a:gd name="adj2" fmla="val 367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 the past, I told my secret and, in the past,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told.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075282" y="4721101"/>
            <a:ext cx="2328046" cy="1505375"/>
          </a:xfrm>
          <a:prstGeom prst="wedgeRoundRectCallout">
            <a:avLst>
              <a:gd name="adj1" fmla="val -74502"/>
              <a:gd name="adj2" fmla="val -120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 the past, Ahmed enjoyed the day and, in the past, he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enjoys it.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9DD3C68-DD14-D04A-90F3-25E83A492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1788" y="5987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33556"/>
              </p:ext>
            </p:extLst>
          </p:nvPr>
        </p:nvGraphicFramePr>
        <p:xfrm>
          <a:off x="1232451" y="2014331"/>
          <a:ext cx="9263270" cy="3604591"/>
        </p:xfrm>
        <a:graphic>
          <a:graphicData uri="http://schemas.openxmlformats.org/drawingml/2006/table">
            <a:tbl>
              <a:tblPr firstRow="1" firstCol="1" bandRow="1"/>
              <a:tblGrid>
                <a:gridCol w="27297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3413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19215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3604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en-GB" sz="2800" b="1" u="sng" baseline="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pas</a:t>
                      </a: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C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perfect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of verbs: present and past perfect </a:t>
            </a:r>
            <a:endParaRPr lang="en-GB" sz="32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5832" y="2618914"/>
            <a:ext cx="1644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talked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8740" y="3293406"/>
            <a:ext cx="145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rattled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333" y="396962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Hassan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laughed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668" y="4729394"/>
            <a:ext cx="1602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watched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1075" y="2624364"/>
            <a:ext cx="2234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has talked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2418" y="2626021"/>
            <a:ext cx="2279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had talked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3629" y="3293406"/>
            <a:ext cx="2049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has rattled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5758" y="3293406"/>
            <a:ext cx="209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had rattled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3201" y="399901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Hassan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has laughed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3598" y="3999012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Hassan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had laughed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6191" y="4696983"/>
            <a:ext cx="2384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have watched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53380" y="4729394"/>
            <a:ext cx="2237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had watched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A138D7D-C76D-D742-BEBD-D9FC1B63E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8553" y="5431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0632" y="4432330"/>
            <a:ext cx="683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This can be in the </a:t>
            </a:r>
            <a:r>
              <a:rPr lang="en-GB" sz="28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(happening now) </a:t>
            </a:r>
          </a:p>
          <a:p>
            <a:pPr>
              <a:spcAft>
                <a:spcPts val="0"/>
              </a:spcAft>
              <a:tabLst>
                <a:tab pos="5731510" algn="r"/>
              </a:tabLst>
            </a:pPr>
            <a:endParaRPr lang="en-GB" sz="2800" dirty="0">
              <a:ea typeface="MS Mincho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or in the </a:t>
            </a:r>
            <a:r>
              <a:rPr lang="en-GB" sz="28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past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(happened then).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3954" y="1502198"/>
            <a:ext cx="570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continues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368500" y="1513546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time,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356590" y="2964982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continues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2637160" y="2118623"/>
            <a:ext cx="688015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All day, I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the evening to come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20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69276" y="3671651"/>
            <a:ext cx="86274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the evening to come while I worked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20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668D8B-8311-614A-9250-E945331E0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0684" y="5143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9" grpId="0"/>
      <p:bldP spid="11" grpId="0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620</Words>
  <Application>Microsoft Office PowerPoint</Application>
  <PresentationFormat>Widescreen</PresentationFormat>
  <Paragraphs>128</Paragraphs>
  <Slides>11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141</cp:revision>
  <dcterms:created xsi:type="dcterms:W3CDTF">2013-08-23T07:43:20Z</dcterms:created>
  <dcterms:modified xsi:type="dcterms:W3CDTF">2020-05-31T14:58:56Z</dcterms:modified>
</cp:coreProperties>
</file>